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1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7" r:id="rId20"/>
    <p:sldId id="276" r:id="rId21"/>
    <p:sldId id="301" r:id="rId22"/>
    <p:sldId id="278" r:id="rId23"/>
    <p:sldId id="302" r:id="rId24"/>
    <p:sldId id="300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jetil Johansen" initials="KJ" lastIdx="0" clrIdx="0"/>
  <p:cmAuthor id="2" name="Kjetil Johansen" initials="KJ [2]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57E"/>
    <a:srgbClr val="1328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29"/>
    <p:restoredTop sz="86016" autoAdjust="0"/>
  </p:normalViewPr>
  <p:slideViewPr>
    <p:cSldViewPr snapToGrid="0" snapToObjects="1">
      <p:cViewPr varScale="1">
        <p:scale>
          <a:sx n="98" d="100"/>
          <a:sy n="98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8" d="100"/>
          <a:sy n="168" d="100"/>
        </p:scale>
        <p:origin x="662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D6405-ED84-554E-BA0D-E48989ADB85A}" type="datetime1">
              <a:rPr lang="nb-NO" smtClean="0"/>
              <a:t>14.02.2023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F11C7-4331-2C41-B57D-D753A90485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37117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FAA31-A2E1-384C-B365-E537A5A889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728848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in.rettsdata.no/#/Dokument/gL19670210z2EzA734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in.rettsdata.no/#/Dokument/gL20080627z2D71z2EzA729z2D2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34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Skal vektlegges ved tiltak på et byggverks ytre, det vil si byggverkets fasade. Bevaring av verdier knyttet til innvendige konstruksjoner og interiør kan reguleres gjennom planbestemmelser og eventuelt av kulturminneloven.</a:t>
            </a:r>
          </a:p>
          <a:p>
            <a:endParaRPr lang="nb-NO" b="0" i="0" dirty="0">
              <a:solidFill>
                <a:srgbClr val="000000"/>
              </a:solidFill>
              <a:effectLst/>
              <a:latin typeface="Droid Serif"/>
            </a:endParaRP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Sentral bestemmelse ved transformasjon av eksisterende bygningsmasse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3511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Bla videre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16.02.2023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555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Det forhold at bestemmelsen er underlagt kommunens frie skjønn, har betydning for fylkesmannens behandling av eventuell klage. Etter forvaltningsloven </a:t>
            </a:r>
            <a:r>
              <a:rPr lang="nb-NO" b="0" i="0" u="sng" dirty="0">
                <a:solidFill>
                  <a:srgbClr val="0083FF"/>
                </a:solidFill>
                <a:effectLst/>
                <a:latin typeface="Droid Serif"/>
                <a:hlinkClick r:id="rId3"/>
              </a:rPr>
              <a:t>§ 34</a:t>
            </a:r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 andre ledd tredje punktum skal klageinstansen legge stor vekt på det kommunale selvstyret i de tilfellene kommunen har valg mellom flere lovlige handlingsalternativ. Fylkesmannen bør være tilbakeholden med å overprøve kommunens vurderinger etter </a:t>
            </a:r>
            <a:r>
              <a:rPr lang="nb-NO" b="0" i="0" u="sng" dirty="0">
                <a:solidFill>
                  <a:srgbClr val="0083FF"/>
                </a:solidFill>
                <a:effectLst/>
                <a:latin typeface="Droid Serif"/>
                <a:hlinkClick r:id="rId4"/>
              </a:rPr>
              <a:t>§ 29-2</a:t>
            </a:r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. Dersom det, etter fylkesmannens vurdering, kan påvises saksbehandlingsfeil eller rettsanvendelsesfeil, bør saken i stedet sendes tilbake til kommunen for ny behandling.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311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Et myndighetsorgan med en organisatorisk struktur som sikrer enhetlig skjønnsutøvelse i virksomheten. </a:t>
            </a:r>
          </a:p>
          <a:p>
            <a:endParaRPr lang="nb-NO" dirty="0"/>
          </a:p>
          <a:p>
            <a:r>
              <a:rPr lang="nb-NO" dirty="0"/>
              <a:t>Hvordan sikrer vi enhetlig skjønnsutøvelse?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16.02.2023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010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Både innad i kommunen og </a:t>
            </a:r>
            <a:r>
              <a:rPr lang="nb-NO" dirty="0" err="1"/>
              <a:t>uttad</a:t>
            </a:r>
            <a:r>
              <a:rPr lang="nb-NO" dirty="0"/>
              <a:t>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16.02.2023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4709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01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Prosess:</a:t>
            </a:r>
          </a:p>
          <a:p>
            <a:pPr marL="171450" indent="-171450">
              <a:buFontTx/>
              <a:buChar char="-"/>
            </a:pPr>
            <a:r>
              <a:rPr lang="nb-NO" dirty="0"/>
              <a:t>Forholde seg til plan</a:t>
            </a:r>
          </a:p>
          <a:p>
            <a:pPr marL="171450" indent="-171450">
              <a:buFontTx/>
              <a:buChar char="-"/>
            </a:pPr>
            <a:r>
              <a:rPr lang="nb-NO" dirty="0"/>
              <a:t>God forhåndskonferanse med positive tilbakemeldinger vedr. arkitektur</a:t>
            </a:r>
          </a:p>
          <a:p>
            <a:pPr marL="171450" indent="-171450">
              <a:buFontTx/>
              <a:buChar char="-"/>
            </a:pPr>
            <a:r>
              <a:rPr lang="nb-NO" dirty="0"/>
              <a:t>Ny saksbehandler</a:t>
            </a:r>
          </a:p>
          <a:p>
            <a:pPr marL="171450" indent="-171450">
              <a:buFontTx/>
              <a:buChar char="-"/>
            </a:pPr>
            <a:r>
              <a:rPr lang="nb-NO" dirty="0"/>
              <a:t>Tett dialog – men ikke opplysning om arkitektur og byarkitektens uttalelse</a:t>
            </a:r>
          </a:p>
          <a:p>
            <a:pPr marL="171450" indent="-171450">
              <a:buFontTx/>
              <a:buChar char="-"/>
            </a:pPr>
            <a:r>
              <a:rPr lang="nb-NO" dirty="0"/>
              <a:t>Avslag</a:t>
            </a:r>
          </a:p>
          <a:p>
            <a:pPr marL="171450" indent="-171450">
              <a:buFontTx/>
              <a:buChar char="-"/>
            </a:pPr>
            <a:r>
              <a:rPr lang="nb-NO" dirty="0"/>
              <a:t>Møte med Maria Molden </a:t>
            </a:r>
          </a:p>
          <a:p>
            <a:pPr marL="171450" indent="-171450">
              <a:buFontTx/>
              <a:buChar char="-"/>
            </a:pPr>
            <a:r>
              <a:rPr lang="nb-NO" dirty="0"/>
              <a:t>Snudd av byråden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814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6572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0765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875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120EE4-B956-8B4E-9621-9D1B5AE479D8}" type="datetime1">
              <a:rPr lang="nb-NO" smtClean="0"/>
              <a:t>14.02.2023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FAA31-A2E1-384C-B365-E537A5A88929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95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e">
    <p:bg>
      <p:bgPr>
        <a:solidFill>
          <a:srgbClr val="13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/>
          <p:cNvCxnSpPr/>
          <p:nvPr userDrawn="1"/>
        </p:nvCxnSpPr>
        <p:spPr>
          <a:xfrm flipV="1">
            <a:off x="739471" y="5780598"/>
            <a:ext cx="7450372" cy="15904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057" y="373073"/>
            <a:ext cx="1538856" cy="671956"/>
          </a:xfrm>
          <a:prstGeom prst="rect">
            <a:avLst/>
          </a:prstGeom>
        </p:spPr>
      </p:pic>
      <p:sp>
        <p:nvSpPr>
          <p:cNvPr id="13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755496" y="2870421"/>
            <a:ext cx="7434347" cy="2951269"/>
          </a:xfrm>
          <a:prstGeom prst="rect">
            <a:avLst/>
          </a:prstGeom>
        </p:spPr>
        <p:txBody>
          <a:bodyPr vert="horz" wrap="none" bIns="72000">
            <a:noAutofit/>
          </a:bodyPr>
          <a:lstStyle>
            <a:lvl1pPr marL="0" indent="0">
              <a:lnSpc>
                <a:spcPts val="10000"/>
              </a:lnSpc>
              <a:buNone/>
              <a:defRPr sz="9600">
                <a:latin typeface=""/>
              </a:defRPr>
            </a:lvl1pPr>
          </a:lstStyle>
          <a:p>
            <a:pPr lvl="0"/>
            <a:r>
              <a:rPr lang="en-GB" dirty="0"/>
              <a:t>Harris</a:t>
            </a:r>
          </a:p>
          <a:p>
            <a:pPr lvl="0"/>
            <a:r>
              <a:rPr lang="en-GB" dirty="0"/>
              <a:t>heading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5966284"/>
            <a:ext cx="2938670" cy="33566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47110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4"/>
          <p:cNvSpPr>
            <a:spLocks noGrp="1"/>
          </p:cNvSpPr>
          <p:nvPr>
            <p:ph type="body" sz="quarter" idx="10"/>
          </p:nvPr>
        </p:nvSpPr>
        <p:spPr>
          <a:xfrm>
            <a:off x="998858" y="1611086"/>
            <a:ext cx="10213428" cy="43107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Clr>
                <a:srgbClr val="F2957E"/>
              </a:buClr>
              <a:buFont typeface="Courier New" charset="0"/>
              <a:buChar char="o"/>
              <a:defRPr sz="200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  <a:br>
              <a:rPr lang="nb-NO" dirty="0"/>
            </a:br>
            <a:endParaRPr lang="nb-NO" dirty="0"/>
          </a:p>
          <a:p>
            <a:pPr lvl="0"/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Lorem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ipsum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sit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amet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elit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sed do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eiusmod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tempor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labore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et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magna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aliqua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. Ut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ad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minim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exercitation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</a:br>
            <a:endParaRPr lang="nb-NO" sz="2000" dirty="0">
              <a:solidFill>
                <a:srgbClr val="132849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Lorem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ipsum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sit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amet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elit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sed do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eiusmod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tempor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labore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et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magna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aliqua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. Ut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ad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minim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exercitation</a:t>
            </a:r>
            <a:r>
              <a:rPr lang="nb-NO" sz="2000" dirty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nb-NO" dirty="0"/>
          </a:p>
        </p:txBody>
      </p:sp>
      <p:sp>
        <p:nvSpPr>
          <p:cNvPr id="10" name="Plassholder for lysbildenummer 5"/>
          <p:cNvSpPr txBox="1">
            <a:spLocks/>
          </p:cNvSpPr>
          <p:nvPr userDrawn="1"/>
        </p:nvSpPr>
        <p:spPr>
          <a:xfrm>
            <a:off x="5065643" y="6356350"/>
            <a:ext cx="2743200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800" b="0" i="0" kern="1200">
                <a:solidFill>
                  <a:schemeClr val="tx1">
                    <a:tint val="75000"/>
                  </a:schemeClr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cxnSp>
        <p:nvCxnSpPr>
          <p:cNvPr id="13" name="Rett linje 12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  <p:extLst>
      <p:ext uri="{BB962C8B-B14F-4D97-AF65-F5344CB8AC3E}">
        <p14:creationId xmlns:p14="http://schemas.microsoft.com/office/powerpoint/2010/main" val="11795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foto og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bilde 27"/>
          <p:cNvSpPr>
            <a:spLocks noGrp="1"/>
          </p:cNvSpPr>
          <p:nvPr>
            <p:ph type="pic" sz="quarter" idx="13"/>
          </p:nvPr>
        </p:nvSpPr>
        <p:spPr>
          <a:xfrm>
            <a:off x="946149" y="1611086"/>
            <a:ext cx="4017737" cy="4256313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5184251" y="1589314"/>
            <a:ext cx="6028035" cy="4256313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957E"/>
              </a:buClr>
              <a:buSzTx/>
              <a:buFont typeface="Courier New" charset="0"/>
              <a:buChar char="o"/>
              <a:tabLst/>
              <a:defRPr sz="2000" b="0" i="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lvl="0"/>
            <a:r>
              <a:rPr lang="nb-NO" dirty="0"/>
              <a:t>Klikk for å redigere 1</a:t>
            </a:r>
          </a:p>
          <a:p>
            <a:pPr lvl="0"/>
            <a:r>
              <a:rPr lang="nb-NO" dirty="0"/>
              <a:t>Klikk for å redigere 2</a:t>
            </a:r>
          </a:p>
          <a:p>
            <a:pPr lvl="0"/>
            <a:r>
              <a:rPr lang="nb-NO" dirty="0"/>
              <a:t>Klikk for å redigere 3</a:t>
            </a:r>
          </a:p>
          <a:p>
            <a:pPr lvl="0"/>
            <a:r>
              <a:rPr lang="nb-NO" dirty="0"/>
              <a:t>Klikk for å redigere 4</a:t>
            </a:r>
          </a:p>
          <a:p>
            <a:pPr lvl="0"/>
            <a:r>
              <a:rPr lang="nb-NO" dirty="0"/>
              <a:t>Klikk for å redigere 5</a:t>
            </a:r>
          </a:p>
          <a:p>
            <a:pPr lvl="0"/>
            <a:r>
              <a:rPr lang="nb-NO" dirty="0"/>
              <a:t>Klikk for å redigere 6</a:t>
            </a:r>
          </a:p>
          <a:p>
            <a:pPr lvl="0"/>
            <a:r>
              <a:rPr lang="nb-NO" dirty="0"/>
              <a:t>Klikk for å redigere 7</a:t>
            </a:r>
          </a:p>
          <a:p>
            <a:pPr lvl="0"/>
            <a:r>
              <a:rPr lang="nb-NO" dirty="0"/>
              <a:t>Klikk for å redigere 8</a:t>
            </a:r>
          </a:p>
          <a:p>
            <a:pPr lvl="0"/>
            <a:r>
              <a:rPr lang="nb-NO" dirty="0"/>
              <a:t>Klikk for å redigere 9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957E"/>
              </a:buClr>
              <a:buSzTx/>
              <a:buFont typeface="Courier New" charset="0"/>
              <a:buChar char="o"/>
              <a:tabLst/>
              <a:defRPr/>
            </a:pPr>
            <a:r>
              <a:rPr lang="nb-NO" dirty="0"/>
              <a:t>Klikk for å redigere 10</a:t>
            </a:r>
          </a:p>
          <a:p>
            <a:pPr lvl="0"/>
            <a:endParaRPr lang="nb-NO" dirty="0"/>
          </a:p>
        </p:txBody>
      </p:sp>
      <p:cxnSp>
        <p:nvCxnSpPr>
          <p:cNvPr id="25" name="Rett linje 24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  <p:extLst>
      <p:ext uri="{BB962C8B-B14F-4D97-AF65-F5344CB8AC3E}">
        <p14:creationId xmlns:p14="http://schemas.microsoft.com/office/powerpoint/2010/main" val="33195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oto (feks ansat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ssholder for bilde 35"/>
          <p:cNvSpPr>
            <a:spLocks noGrp="1"/>
          </p:cNvSpPr>
          <p:nvPr>
            <p:ph type="pic" sz="quarter" idx="21"/>
          </p:nvPr>
        </p:nvSpPr>
        <p:spPr>
          <a:xfrm>
            <a:off x="1053504" y="1611086"/>
            <a:ext cx="3164951" cy="3445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sx="99000" sy="99000" algn="ctr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37" name="Plassholder for bilde 35"/>
          <p:cNvSpPr>
            <a:spLocks noGrp="1"/>
          </p:cNvSpPr>
          <p:nvPr>
            <p:ph type="pic" sz="quarter" idx="22"/>
          </p:nvPr>
        </p:nvSpPr>
        <p:spPr>
          <a:xfrm>
            <a:off x="4529549" y="1611086"/>
            <a:ext cx="3164951" cy="3447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sx="99000" sy="99000" algn="ctr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38" name="Plassholder for bilde 35"/>
          <p:cNvSpPr>
            <a:spLocks noGrp="1"/>
          </p:cNvSpPr>
          <p:nvPr>
            <p:ph type="pic" sz="quarter" idx="23"/>
          </p:nvPr>
        </p:nvSpPr>
        <p:spPr>
          <a:xfrm>
            <a:off x="7997643" y="1611086"/>
            <a:ext cx="3164951" cy="3448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sx="99000" sy="99000" algn="ctr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7" hasCustomPrompt="1"/>
          </p:nvPr>
        </p:nvSpPr>
        <p:spPr>
          <a:xfrm>
            <a:off x="5165984" y="5233285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21" name="Plassholder for tekst 10"/>
          <p:cNvSpPr>
            <a:spLocks noGrp="1"/>
          </p:cNvSpPr>
          <p:nvPr>
            <p:ph type="body" sz="quarter" idx="18" hasCustomPrompt="1"/>
          </p:nvPr>
        </p:nvSpPr>
        <p:spPr>
          <a:xfrm>
            <a:off x="5167310" y="5504954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rgbClr val="F2957E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31428" y="5239911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8632754" y="5511580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rgbClr val="F2957E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22" name="Plassholder for tekst 10"/>
          <p:cNvSpPr>
            <a:spLocks noGrp="1"/>
          </p:cNvSpPr>
          <p:nvPr>
            <p:ph type="body" sz="quarter" idx="19" hasCustomPrompt="1"/>
          </p:nvPr>
        </p:nvSpPr>
        <p:spPr>
          <a:xfrm>
            <a:off x="1700541" y="5226659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23" name="Plassholder for tekst 10"/>
          <p:cNvSpPr>
            <a:spLocks noGrp="1"/>
          </p:cNvSpPr>
          <p:nvPr>
            <p:ph type="body" sz="quarter" idx="20" hasCustomPrompt="1"/>
          </p:nvPr>
        </p:nvSpPr>
        <p:spPr>
          <a:xfrm>
            <a:off x="1701867" y="5498328"/>
            <a:ext cx="1867950" cy="278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rgbClr val="F2957E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</a:lstStyle>
          <a:p>
            <a:pPr lvl="0"/>
            <a:r>
              <a:rPr lang="nb-NO" dirty="0"/>
              <a:t>TITTEL</a:t>
            </a:r>
          </a:p>
        </p:txBody>
      </p:sp>
      <p:cxnSp>
        <p:nvCxnSpPr>
          <p:cNvPr id="24" name="Rett linje 23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  <p:extLst>
      <p:ext uri="{BB962C8B-B14F-4D97-AF65-F5344CB8AC3E}">
        <p14:creationId xmlns:p14="http://schemas.microsoft.com/office/powerpoint/2010/main" val="7779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diagram,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diagram 19"/>
          <p:cNvSpPr>
            <a:spLocks noGrp="1"/>
          </p:cNvSpPr>
          <p:nvPr>
            <p:ph type="chart" sz="quarter" idx="13"/>
          </p:nvPr>
        </p:nvSpPr>
        <p:spPr>
          <a:xfrm>
            <a:off x="998858" y="1611086"/>
            <a:ext cx="3706586" cy="418011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22" name="Plassholder f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5184251" y="1611085"/>
            <a:ext cx="6028035" cy="4180113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957E"/>
              </a:buClr>
              <a:buSzTx/>
              <a:buFont typeface="Courier New" charset="0"/>
              <a:buChar char="o"/>
              <a:tabLst/>
              <a:defRPr sz="2000" b="0" i="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lvl="0"/>
            <a:r>
              <a:rPr lang="nb-NO" dirty="0"/>
              <a:t>Klikk for å redigere 1</a:t>
            </a:r>
          </a:p>
          <a:p>
            <a:pPr lvl="0"/>
            <a:r>
              <a:rPr lang="nb-NO" dirty="0"/>
              <a:t>Klikk for å redigere 2</a:t>
            </a:r>
          </a:p>
          <a:p>
            <a:pPr lvl="0"/>
            <a:r>
              <a:rPr lang="nb-NO" dirty="0"/>
              <a:t>Klikk for å redigere 3</a:t>
            </a:r>
          </a:p>
          <a:p>
            <a:pPr lvl="0"/>
            <a:r>
              <a:rPr lang="nb-NO" dirty="0"/>
              <a:t>Klikk for å redigere 4</a:t>
            </a:r>
          </a:p>
          <a:p>
            <a:pPr lvl="0"/>
            <a:r>
              <a:rPr lang="nb-NO" dirty="0"/>
              <a:t>Klikk for å redigere 5</a:t>
            </a:r>
          </a:p>
          <a:p>
            <a:pPr lvl="0"/>
            <a:r>
              <a:rPr lang="nb-NO" dirty="0"/>
              <a:t>Klikk for å redigere 6</a:t>
            </a:r>
          </a:p>
          <a:p>
            <a:pPr lvl="0"/>
            <a:r>
              <a:rPr lang="nb-NO" dirty="0"/>
              <a:t>Klikk for å redigere 7</a:t>
            </a:r>
          </a:p>
          <a:p>
            <a:pPr lvl="0"/>
            <a:r>
              <a:rPr lang="nb-NO" dirty="0"/>
              <a:t>Klikk for å redigere 8</a:t>
            </a:r>
          </a:p>
          <a:p>
            <a:pPr lvl="0"/>
            <a:r>
              <a:rPr lang="nb-NO" dirty="0"/>
              <a:t>Klikk for å redigere 9</a:t>
            </a:r>
          </a:p>
          <a:p>
            <a:pPr lvl="0"/>
            <a:endParaRPr lang="nb-NO" dirty="0"/>
          </a:p>
        </p:txBody>
      </p:sp>
      <p:cxnSp>
        <p:nvCxnSpPr>
          <p:cNvPr id="14" name="Rett linje 13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  <p:extLst>
      <p:ext uri="{BB962C8B-B14F-4D97-AF65-F5344CB8AC3E}">
        <p14:creationId xmlns:p14="http://schemas.microsoft.com/office/powerpoint/2010/main" val="179926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2 innholds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>
          <a:xfrm>
            <a:off x="998858" y="1611086"/>
            <a:ext cx="4944742" cy="4180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Klikk for å redigere tekststiler</a:t>
            </a:r>
          </a:p>
        </p:txBody>
      </p:sp>
      <p:sp>
        <p:nvSpPr>
          <p:cNvPr id="16" name="Plassholder for innhold 4"/>
          <p:cNvSpPr>
            <a:spLocks noGrp="1"/>
          </p:cNvSpPr>
          <p:nvPr>
            <p:ph sz="quarter" idx="15"/>
          </p:nvPr>
        </p:nvSpPr>
        <p:spPr>
          <a:xfrm>
            <a:off x="6357257" y="1611086"/>
            <a:ext cx="4855029" cy="4180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Klikk for å redigere tekststiler</a:t>
            </a:r>
          </a:p>
        </p:txBody>
      </p:sp>
      <p:cxnSp>
        <p:nvCxnSpPr>
          <p:cNvPr id="18" name="Rett linje 17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2 tekstbokser, 2 innholds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innhold 4"/>
          <p:cNvSpPr>
            <a:spLocks noGrp="1"/>
          </p:cNvSpPr>
          <p:nvPr>
            <p:ph sz="quarter" idx="17" hasCustomPrompt="1"/>
          </p:nvPr>
        </p:nvSpPr>
        <p:spPr>
          <a:xfrm>
            <a:off x="6357256" y="2315920"/>
            <a:ext cx="4855029" cy="347527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b-NO" dirty="0"/>
              <a:t>Tekst her...</a:t>
            </a:r>
          </a:p>
        </p:txBody>
      </p:sp>
      <p:sp>
        <p:nvSpPr>
          <p:cNvPr id="25" name="Plassholder for tekst 7"/>
          <p:cNvSpPr>
            <a:spLocks noGrp="1"/>
          </p:cNvSpPr>
          <p:nvPr>
            <p:ph type="body" sz="quarter" idx="19" hasCustomPrompt="1"/>
          </p:nvPr>
        </p:nvSpPr>
        <p:spPr>
          <a:xfrm>
            <a:off x="998858" y="1615622"/>
            <a:ext cx="4955628" cy="3651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solidFill>
                  <a:srgbClr val="F2957E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b-NO" dirty="0"/>
              <a:t>Undertittel</a:t>
            </a:r>
          </a:p>
        </p:txBody>
      </p:sp>
      <p:sp>
        <p:nvSpPr>
          <p:cNvPr id="26" name="Plassholder for innhold 4"/>
          <p:cNvSpPr>
            <a:spLocks noGrp="1"/>
          </p:cNvSpPr>
          <p:nvPr>
            <p:ph sz="quarter" idx="20" hasCustomPrompt="1"/>
          </p:nvPr>
        </p:nvSpPr>
        <p:spPr>
          <a:xfrm>
            <a:off x="998858" y="2315920"/>
            <a:ext cx="4955628" cy="348616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b-NO" dirty="0"/>
              <a:t>Tekst her...</a:t>
            </a:r>
          </a:p>
        </p:txBody>
      </p:sp>
      <p:sp>
        <p:nvSpPr>
          <p:cNvPr id="27" name="Plassholder for tekst 7"/>
          <p:cNvSpPr>
            <a:spLocks noGrp="1"/>
          </p:cNvSpPr>
          <p:nvPr>
            <p:ph type="body" sz="quarter" idx="21" hasCustomPrompt="1"/>
          </p:nvPr>
        </p:nvSpPr>
        <p:spPr>
          <a:xfrm>
            <a:off x="6357256" y="1615622"/>
            <a:ext cx="4855030" cy="3651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solidFill>
                  <a:srgbClr val="F2957E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132849"/>
                </a:solidFill>
              </a:defRPr>
            </a:lvl2pPr>
            <a:lvl3pPr>
              <a:defRPr>
                <a:solidFill>
                  <a:srgbClr val="132849"/>
                </a:solidFill>
              </a:defRPr>
            </a:lvl3pPr>
            <a:lvl4pPr>
              <a:defRPr>
                <a:solidFill>
                  <a:srgbClr val="132849"/>
                </a:solidFill>
              </a:defRPr>
            </a:lvl4pPr>
            <a:lvl5pPr>
              <a:defRPr>
                <a:solidFill>
                  <a:srgbClr val="132849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b-NO" dirty="0"/>
              <a:t>Undertittel</a:t>
            </a:r>
          </a:p>
        </p:txBody>
      </p:sp>
      <p:cxnSp>
        <p:nvCxnSpPr>
          <p:cNvPr id="12" name="Rett linje 11"/>
          <p:cNvCxnSpPr/>
          <p:nvPr userDrawn="1"/>
        </p:nvCxnSpPr>
        <p:spPr>
          <a:xfrm>
            <a:off x="739471" y="1280448"/>
            <a:ext cx="10742212" cy="0"/>
          </a:xfrm>
          <a:prstGeom prst="line">
            <a:avLst/>
          </a:prstGeom>
          <a:ln>
            <a:solidFill>
              <a:srgbClr val="F295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tel 10"/>
          <p:cNvSpPr>
            <a:spLocks noGrp="1"/>
          </p:cNvSpPr>
          <p:nvPr>
            <p:ph type="title" hasCustomPrompt="1"/>
          </p:nvPr>
        </p:nvSpPr>
        <p:spPr>
          <a:xfrm>
            <a:off x="838200" y="373362"/>
            <a:ext cx="10374086" cy="835522"/>
          </a:xfrm>
          <a:prstGeom prst="rect">
            <a:avLst/>
          </a:prstGeom>
        </p:spPr>
        <p:txBody>
          <a:bodyPr/>
          <a:lstStyle>
            <a:lvl1pPr>
              <a:defRPr sz="6000" baseline="0">
                <a:solidFill>
                  <a:srgbClr val="13284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b-NO" dirty="0"/>
              <a:t>Harris heading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ide me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D174A7-D2E9-B233-30E8-EABD8956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9E59A-80F1-4B52-A738-E9FFFCEB1FA2}" type="datetimeFigureOut">
              <a:rPr lang="nn-NO"/>
              <a:pPr>
                <a:defRPr/>
              </a:pPr>
              <a:t>14.02.2023</a:t>
            </a:fld>
            <a:endParaRPr lang="nn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965874-8803-4032-7D22-6D3881BC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01AFB-814C-1C33-F144-8BE432ED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68134-987C-4E29-8FA5-A3874D50B1AC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1651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rgbClr val="F2957E"/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rgbClr val="F2957E"/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rgbClr val="F2957E"/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</a:lstStyle>
          <a:p>
            <a:fld id="{8871FC37-5E8D-0B4D-897B-6622441F36B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Rektangel 7"/>
          <p:cNvSpPr/>
          <p:nvPr userDrawn="1"/>
        </p:nvSpPr>
        <p:spPr>
          <a:xfrm>
            <a:off x="0" y="6276133"/>
            <a:ext cx="12192000" cy="649453"/>
          </a:xfrm>
          <a:prstGeom prst="rect">
            <a:avLst/>
          </a:prstGeom>
          <a:solidFill>
            <a:srgbClr val="132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03" y="6377280"/>
            <a:ext cx="930304" cy="406226"/>
          </a:xfrm>
          <a:prstGeom prst="rect">
            <a:avLst/>
          </a:prstGeom>
        </p:spPr>
      </p:pic>
      <p:sp>
        <p:nvSpPr>
          <p:cNvPr id="10" name="Plassholder for lysbildenummer 5"/>
          <p:cNvSpPr txBox="1">
            <a:spLocks/>
          </p:cNvSpPr>
          <p:nvPr userDrawn="1"/>
        </p:nvSpPr>
        <p:spPr>
          <a:xfrm>
            <a:off x="8436429" y="6367236"/>
            <a:ext cx="2743200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59C9C3-69B1-4647-A0F8-5226A660ECC1}" type="datetime2">
              <a:rPr lang="nb-NO" b="0" i="0" smtClean="0">
                <a:latin typeface="Arial" charset="0"/>
                <a:ea typeface="Arial" charset="0"/>
                <a:cs typeface="Arial" charset="0"/>
              </a:rPr>
              <a:pPr/>
              <a:t>tirsdag 14. februar 2023</a:t>
            </a:fld>
            <a:endParaRPr lang="nb-NO" b="0" i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lassholder for lysbildenummer 5"/>
          <p:cNvSpPr txBox="1">
            <a:spLocks/>
          </p:cNvSpPr>
          <p:nvPr userDrawn="1"/>
        </p:nvSpPr>
        <p:spPr>
          <a:xfrm>
            <a:off x="5823857" y="6439245"/>
            <a:ext cx="544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800" b="0" i="0" kern="1200">
                <a:solidFill>
                  <a:srgbClr val="F2957E"/>
                </a:solidFill>
                <a:latin typeface="Pangram Light" charset="0"/>
                <a:ea typeface="Pangram Light" charset="0"/>
                <a:cs typeface="Pangram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871FC37-5E8D-0B4D-897B-6622441F36B9}" type="slidenum">
              <a:rPr lang="nb-NO" sz="1000" b="0" i="0" smtClean="0"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nb-NO" sz="1000" b="0" i="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842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5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755496" y="1661021"/>
            <a:ext cx="10049524" cy="1442906"/>
          </a:xfrm>
        </p:spPr>
        <p:txBody>
          <a:bodyPr/>
          <a:lstStyle/>
          <a:p>
            <a:r>
              <a:rPr lang="nb-NO" dirty="0"/>
              <a:t>Visuelle kvaliteter</a:t>
            </a:r>
            <a:endParaRPr lang="nb-NO" sz="72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838200" y="5966284"/>
            <a:ext cx="8848060" cy="335662"/>
          </a:xfrm>
        </p:spPr>
        <p:txBody>
          <a:bodyPr/>
          <a:lstStyle/>
          <a:p>
            <a:r>
              <a:rPr lang="nb-NO" dirty="0"/>
              <a:t>Harris Advokatfirma - Ingrid Sævold Moe – Advokat | Partner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707E9A8-D89A-3F76-294C-A1F20CA04AF0}"/>
              </a:ext>
            </a:extLst>
          </p:cNvPr>
          <p:cNvSpPr txBox="1"/>
          <p:nvPr/>
        </p:nvSpPr>
        <p:spPr>
          <a:xfrm>
            <a:off x="755496" y="3632433"/>
            <a:ext cx="7162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/>
              <a:t>- Hvem bestemmer?</a:t>
            </a:r>
            <a:r>
              <a:rPr lang="nb-NO" sz="1800" dirty="0"/>
              <a:t> </a:t>
            </a:r>
          </a:p>
          <a:p>
            <a:r>
              <a:rPr lang="nb-NO" sz="2400" dirty="0"/>
              <a:t>- Er det mulig å tilrettelegge for en forutsigbar prosess?</a:t>
            </a:r>
          </a:p>
        </p:txBody>
      </p:sp>
    </p:spTree>
    <p:extLst>
      <p:ext uri="{BB962C8B-B14F-4D97-AF65-F5344CB8AC3E}">
        <p14:creationId xmlns:p14="http://schemas.microsoft.com/office/powerpoint/2010/main" val="1022742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Rettslige utgangspunkt</a:t>
            </a:r>
          </a:p>
          <a:p>
            <a:pPr lvl="1"/>
            <a:r>
              <a:rPr lang="nb-NO" dirty="0"/>
              <a:t>Plan- og bygningsloven</a:t>
            </a:r>
          </a:p>
          <a:p>
            <a:pPr lvl="2"/>
            <a:r>
              <a:rPr lang="nb-NO" dirty="0"/>
              <a:t>Vilkårene i § 29-2</a:t>
            </a:r>
          </a:p>
          <a:p>
            <a:pPr lvl="2"/>
            <a:r>
              <a:rPr lang="nb-NO" dirty="0"/>
              <a:t>Hvor har lovgiver lagt skjønnskompetansen?</a:t>
            </a:r>
          </a:p>
          <a:p>
            <a:pPr lvl="2"/>
            <a:r>
              <a:rPr lang="nb-NO" dirty="0"/>
              <a:t>Lovendring i kraft fra 01.01.2023</a:t>
            </a:r>
          </a:p>
          <a:p>
            <a:pPr lvl="1"/>
            <a:r>
              <a:rPr lang="nb-NO" dirty="0"/>
              <a:t>Kommuneplanens arealdel</a:t>
            </a:r>
          </a:p>
          <a:p>
            <a:pPr lvl="1"/>
            <a:endParaRPr lang="nb-NO" dirty="0"/>
          </a:p>
          <a:p>
            <a:r>
              <a:rPr lang="nb-NO" dirty="0"/>
              <a:t>Er det mulig å oppnå forutsigbarhet i disse prosessene?</a:t>
            </a:r>
          </a:p>
          <a:p>
            <a:endParaRPr lang="nb-NO" dirty="0"/>
          </a:p>
          <a:p>
            <a:r>
              <a:rPr lang="nb-NO" dirty="0"/>
              <a:t>Gode(?) eksempler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12120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913AFEC-0770-8D8B-6FA3-58DB9CE1D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8858" y="1376196"/>
            <a:ext cx="10213428" cy="2986080"/>
          </a:xfrm>
        </p:spPr>
        <p:txBody>
          <a:bodyPr/>
          <a:lstStyle/>
          <a:p>
            <a:r>
              <a:rPr lang="nb-NO" sz="1800" dirty="0"/>
              <a:t>§ 1-1 Lovens formål</a:t>
            </a:r>
          </a:p>
          <a:p>
            <a:pPr marL="457200" lvl="1" indent="0">
              <a:buNone/>
            </a:pPr>
            <a:r>
              <a:rPr lang="nb-NO" sz="2000" dirty="0"/>
              <a:t>I femte ledd:</a:t>
            </a:r>
          </a:p>
          <a:p>
            <a:pPr marL="457200" lvl="1" indent="0">
              <a:buNone/>
            </a:pPr>
            <a:r>
              <a:rPr lang="nb-NO" sz="2000" b="0" i="1" dirty="0">
                <a:solidFill>
                  <a:srgbClr val="000000"/>
                </a:solidFill>
                <a:effectLst/>
                <a:latin typeface="Droid Serif"/>
              </a:rPr>
              <a:t>Prinsippet om universell utforming skal ivaretas i planleggingen og kravene til det enkelte byggetiltak. Det samme gjelder hensynet til barn og unges </a:t>
            </a:r>
            <a:r>
              <a:rPr lang="nb-NO" sz="2000" b="0" i="1" dirty="0" err="1">
                <a:solidFill>
                  <a:srgbClr val="000000"/>
                </a:solidFill>
                <a:effectLst/>
                <a:latin typeface="Droid Serif"/>
              </a:rPr>
              <a:t>oppvekstvilkår</a:t>
            </a:r>
            <a:r>
              <a:rPr lang="nb-NO" sz="2000" b="0" i="1" dirty="0">
                <a:solidFill>
                  <a:srgbClr val="000000"/>
                </a:solidFill>
                <a:effectLst/>
                <a:latin typeface="Droid Serif"/>
              </a:rPr>
              <a:t> og </a:t>
            </a:r>
            <a:r>
              <a:rPr lang="nb-NO" sz="2000" b="1" i="1" dirty="0">
                <a:solidFill>
                  <a:srgbClr val="000000"/>
                </a:solidFill>
                <a:effectLst/>
                <a:latin typeface="Droid Serif"/>
              </a:rPr>
              <a:t>estetisk utforming </a:t>
            </a:r>
            <a:r>
              <a:rPr lang="nb-NO" sz="2000" b="0" i="1" dirty="0">
                <a:solidFill>
                  <a:srgbClr val="000000"/>
                </a:solidFill>
                <a:effectLst/>
                <a:latin typeface="Droid Serif"/>
              </a:rPr>
              <a:t>av omgivelsene. </a:t>
            </a:r>
            <a:r>
              <a:rPr lang="nb-NO" sz="2000" i="1" dirty="0"/>
              <a:t> </a:t>
            </a:r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§ 29-1 Utforming av tiltak</a:t>
            </a:r>
          </a:p>
          <a:p>
            <a:pPr marL="457200" lvl="1" indent="0">
              <a:buNone/>
            </a:pPr>
            <a:r>
              <a:rPr lang="nb-NO" sz="2000" i="1" dirty="0">
                <a:solidFill>
                  <a:srgbClr val="000000"/>
                </a:solidFill>
                <a:latin typeface="Droid Serif"/>
              </a:rPr>
              <a:t>Ethvert tiltak etter kapittel 20 skal prosjekteres og utføres slik at det får en </a:t>
            </a:r>
            <a:r>
              <a:rPr lang="nb-NO" sz="2000" b="1" i="1" dirty="0">
                <a:solidFill>
                  <a:srgbClr val="000000"/>
                </a:solidFill>
                <a:latin typeface="Droid Serif"/>
              </a:rPr>
              <a:t>god arkitektonisk utforming </a:t>
            </a:r>
            <a:r>
              <a:rPr lang="nb-NO" sz="2000" i="1" dirty="0">
                <a:solidFill>
                  <a:srgbClr val="000000"/>
                </a:solidFill>
                <a:latin typeface="Droid Serif"/>
              </a:rPr>
              <a:t>i samsvar med sin funksjon etter reglene gitt i eller i medhold av denne lov.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EC37CAF-1053-77B5-E421-0F0F4A1A0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Plan- og bygningsloven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3FEA621-1C4E-2558-57C6-486B9715473C}"/>
              </a:ext>
            </a:extLst>
          </p:cNvPr>
          <p:cNvSpPr/>
          <p:nvPr/>
        </p:nvSpPr>
        <p:spPr>
          <a:xfrm>
            <a:off x="1061338" y="4563144"/>
            <a:ext cx="10213428" cy="1426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Departementet foreslår derfor at begrepet "god arkitektonisk utforming" anvendes som et samlebegrep for integrering av visuelle kvaliteter, brukbarhet, funksjonalitet og universell utforming i utformingen av det enkelte tiltak, for å presisere at kravene er likestilt. Begrepet omhandler således ikke bare utseendet, men alle elementer i loven som skal balanseres mot hverandre for å få en tilfredsstillende helhet både ved prosjektering og utførelse.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929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Lavvinkelvisning av moderne skyskrapere mot himmelen">
            <a:extLst>
              <a:ext uri="{FF2B5EF4-FFF2-40B4-BE49-F238E27FC236}">
                <a16:creationId xmlns:a16="http://schemas.microsoft.com/office/drawing/2014/main" id="{9459EC49-F14A-9DDE-C554-A5D7ADD9E9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A9C5AC2-449B-AC1C-5157-8D798DC866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8858" y="1611086"/>
            <a:ext cx="6682102" cy="4206240"/>
          </a:xfrm>
        </p:spPr>
        <p:txBody>
          <a:bodyPr/>
          <a:lstStyle/>
          <a:p>
            <a:pPr marL="0" indent="0">
              <a:buNone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«Ethvert tiltak etter </a:t>
            </a:r>
            <a:r>
              <a:rPr lang="nb-NO" sz="2000" dirty="0">
                <a:solidFill>
                  <a:srgbClr val="000000"/>
                </a:solidFill>
                <a:latin typeface="Droid Serif"/>
              </a:rPr>
              <a:t>kapittel 20 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skal prosjekteres og utføres slik at det </a:t>
            </a:r>
            <a:r>
              <a:rPr lang="nb-NO" sz="2000" b="1" i="0" dirty="0">
                <a:solidFill>
                  <a:srgbClr val="000000"/>
                </a:solidFill>
                <a:effectLst/>
                <a:latin typeface="Droid Serif"/>
              </a:rPr>
              <a:t>etter kommunens skjønn 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innehar </a:t>
            </a:r>
            <a:r>
              <a:rPr lang="nb-NO" sz="2000" b="1" i="0" dirty="0">
                <a:solidFill>
                  <a:srgbClr val="000000"/>
                </a:solidFill>
                <a:effectLst/>
                <a:latin typeface="Droid Serif"/>
              </a:rPr>
              <a:t>gode visuelle kvaliteter 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både </a:t>
            </a:r>
            <a:r>
              <a:rPr lang="nb-NO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i seg selv 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og </a:t>
            </a:r>
            <a:r>
              <a:rPr lang="nb-NO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i forhold til dets funksjon 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og </a:t>
            </a:r>
            <a:r>
              <a:rPr lang="nb-NO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dets bygde og naturlige omgivelser og plassering</a:t>
            </a:r>
            <a:r>
              <a:rPr lang="nb-NO" sz="20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.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 Ved tiltak som knytter seg til et eksisterende byggverks ytre, </a:t>
            </a:r>
            <a:r>
              <a:rPr lang="nb-NO" sz="2000" b="1" i="0" dirty="0">
                <a:solidFill>
                  <a:srgbClr val="000000"/>
                </a:solidFill>
                <a:effectLst/>
                <a:latin typeface="Droid Serif"/>
              </a:rPr>
              <a:t>kan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Droid Serif"/>
              </a:rPr>
              <a:t> kommunen i vurderingen legge vekt på hensynet til viktige historiske, arkitektoniske og andre kulturelle verdier.»</a:t>
            </a:r>
          </a:p>
          <a:p>
            <a:pPr marL="0" indent="0">
              <a:buNone/>
            </a:pPr>
            <a:endParaRPr lang="nb-NO" dirty="0">
              <a:solidFill>
                <a:srgbClr val="000000"/>
              </a:solidFill>
              <a:latin typeface="Droid Serif"/>
            </a:endParaRPr>
          </a:p>
          <a:p>
            <a:pPr marL="0" indent="0">
              <a:buNone/>
            </a:pPr>
            <a:r>
              <a:rPr lang="nb-NO" dirty="0">
                <a:solidFill>
                  <a:srgbClr val="000000"/>
                </a:solidFill>
                <a:latin typeface="Droid Serif"/>
              </a:rPr>
              <a:t>Bestemmelsen er en begrensning i byggeretten, og gir kommunen hjemmel til å gi avslag. 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918A4CA-D448-FBB2-6E93-C02DAB0CB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§ 29-2 – Visuelle kvaliteter</a:t>
            </a:r>
          </a:p>
        </p:txBody>
      </p:sp>
      <p:sp>
        <p:nvSpPr>
          <p:cNvPr id="6" name="Bildeforklaring: pil mot venstre 5">
            <a:extLst>
              <a:ext uri="{FF2B5EF4-FFF2-40B4-BE49-F238E27FC236}">
                <a16:creationId xmlns:a16="http://schemas.microsoft.com/office/drawing/2014/main" id="{1A069B8F-E68D-3DA9-C7A4-39FBF65E8D84}"/>
              </a:ext>
            </a:extLst>
          </p:cNvPr>
          <p:cNvSpPr/>
          <p:nvPr/>
        </p:nvSpPr>
        <p:spPr>
          <a:xfrm>
            <a:off x="7680960" y="1413659"/>
            <a:ext cx="2838994" cy="1924594"/>
          </a:xfrm>
          <a:prstGeom prst="left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Tre kumulative vilkår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C7F3B0F-32FA-F8C4-4D98-687A8AE4143F}"/>
              </a:ext>
            </a:extLst>
          </p:cNvPr>
          <p:cNvSpPr/>
          <p:nvPr/>
        </p:nvSpPr>
        <p:spPr>
          <a:xfrm>
            <a:off x="7945581" y="3834245"/>
            <a:ext cx="1738745" cy="170411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LAGERBYGG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A8621C9-EAC9-FEEB-B674-5839DBB53385}"/>
              </a:ext>
            </a:extLst>
          </p:cNvPr>
          <p:cNvSpPr/>
          <p:nvPr/>
        </p:nvSpPr>
        <p:spPr>
          <a:xfrm>
            <a:off x="9684327" y="4104409"/>
            <a:ext cx="384464" cy="1433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A7B6443-E9F4-8B7D-6718-38CC4794B22A}"/>
              </a:ext>
            </a:extLst>
          </p:cNvPr>
          <p:cNvSpPr/>
          <p:nvPr/>
        </p:nvSpPr>
        <p:spPr>
          <a:xfrm>
            <a:off x="10068791" y="4364181"/>
            <a:ext cx="384464" cy="11741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92D3E07-FDFF-9B8B-2AC9-21AFFE643536}"/>
              </a:ext>
            </a:extLst>
          </p:cNvPr>
          <p:cNvSpPr/>
          <p:nvPr/>
        </p:nvSpPr>
        <p:spPr>
          <a:xfrm>
            <a:off x="10451524" y="4697464"/>
            <a:ext cx="384464" cy="835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312068C-3909-A846-AEB1-3BE59AFC8D8B}"/>
              </a:ext>
            </a:extLst>
          </p:cNvPr>
          <p:cNvSpPr/>
          <p:nvPr/>
        </p:nvSpPr>
        <p:spPr>
          <a:xfrm>
            <a:off x="10841188" y="4848918"/>
            <a:ext cx="327312" cy="682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86C4FA7D-6EE4-3DAB-B02B-A429CD7DCA45}"/>
              </a:ext>
            </a:extLst>
          </p:cNvPr>
          <p:cNvCxnSpPr/>
          <p:nvPr/>
        </p:nvCxnSpPr>
        <p:spPr>
          <a:xfrm flipV="1">
            <a:off x="8065424" y="3834245"/>
            <a:ext cx="0" cy="17041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il: venstre 13">
            <a:extLst>
              <a:ext uri="{FF2B5EF4-FFF2-40B4-BE49-F238E27FC236}">
                <a16:creationId xmlns:a16="http://schemas.microsoft.com/office/drawing/2014/main" id="{88C10DA9-CDA6-0E67-D62B-37FDB1905B29}"/>
              </a:ext>
            </a:extLst>
          </p:cNvPr>
          <p:cNvSpPr/>
          <p:nvPr/>
        </p:nvSpPr>
        <p:spPr>
          <a:xfrm>
            <a:off x="8167254" y="4966856"/>
            <a:ext cx="1504599" cy="4774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dirty="0"/>
          </a:p>
          <a:p>
            <a:pPr algn="ctr"/>
            <a:r>
              <a:rPr lang="nb-NO" sz="1100" dirty="0">
                <a:solidFill>
                  <a:srgbClr val="132849"/>
                </a:solidFill>
              </a:rPr>
              <a:t>Nødvendig takhøyde</a:t>
            </a:r>
          </a:p>
          <a:p>
            <a:pPr algn="ctr"/>
            <a:endParaRPr lang="nb-NO" sz="1100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7214F98-BA4E-BD55-F37D-F2CB50C1FFE5}"/>
              </a:ext>
            </a:extLst>
          </p:cNvPr>
          <p:cNvSpPr/>
          <p:nvPr/>
        </p:nvSpPr>
        <p:spPr>
          <a:xfrm>
            <a:off x="9527622" y="3510544"/>
            <a:ext cx="1984663" cy="23067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A7549E9E-62EA-B501-0EDC-39D7AD402CC0}"/>
              </a:ext>
            </a:extLst>
          </p:cNvPr>
          <p:cNvCxnSpPr/>
          <p:nvPr/>
        </p:nvCxnSpPr>
        <p:spPr>
          <a:xfrm>
            <a:off x="9671853" y="3834245"/>
            <a:ext cx="1496647" cy="0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2BCBD8F8-D0C9-DE67-0B69-2B0DF81F8316}"/>
              </a:ext>
            </a:extLst>
          </p:cNvPr>
          <p:cNvCxnSpPr>
            <a:stCxn id="15" idx="7"/>
            <a:endCxn id="15" idx="5"/>
          </p:cNvCxnSpPr>
          <p:nvPr/>
        </p:nvCxnSpPr>
        <p:spPr>
          <a:xfrm>
            <a:off x="11221638" y="3848364"/>
            <a:ext cx="0" cy="1631142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67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6624D68-1780-90A2-EDA0-037EFE857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8858" y="1637214"/>
            <a:ext cx="7457165" cy="211618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solidFill>
                  <a:srgbClr val="000000"/>
                </a:solidFill>
                <a:effectLst/>
                <a:latin typeface="Droid Serif"/>
              </a:rPr>
              <a:t>«Ethvert tiltak etter </a:t>
            </a:r>
            <a:r>
              <a:rPr lang="nb-NO" sz="2000" dirty="0">
                <a:solidFill>
                  <a:srgbClr val="000000"/>
                </a:solidFill>
                <a:latin typeface="Droid Serif"/>
              </a:rPr>
              <a:t>kapittel 20 </a:t>
            </a:r>
            <a:r>
              <a:rPr lang="nb-NO" sz="2000" dirty="0">
                <a:solidFill>
                  <a:srgbClr val="000000"/>
                </a:solidFill>
                <a:effectLst/>
                <a:latin typeface="Droid Serif"/>
              </a:rPr>
              <a:t>skal prosjekteres og utføres slik at det etter kommunens skjønn innehar gode visuelle kvaliteter både i seg selv og i forhold til dets funksjon og dets bygde og naturlige omgivelser og plassering. </a:t>
            </a:r>
            <a:r>
              <a:rPr lang="nb-NO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Ved tiltak som knytter seg til et eksisterende byggverks </a:t>
            </a:r>
            <a:r>
              <a:rPr lang="nb-NO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ytre</a:t>
            </a:r>
            <a:r>
              <a:rPr lang="nb-NO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, </a:t>
            </a:r>
            <a:r>
              <a:rPr lang="nb-NO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kan</a:t>
            </a:r>
            <a:r>
              <a:rPr lang="nb-NO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 kommunen i vurderingen legge vekt på hensynet til viktige historiske, arkitektoniske og andre kulturelle verdier.»</a:t>
            </a:r>
          </a:p>
          <a:p>
            <a:pPr marL="0" indent="0">
              <a:buNone/>
            </a:pPr>
            <a:endParaRPr lang="nb-NO" dirty="0">
              <a:solidFill>
                <a:srgbClr val="000000"/>
              </a:solidFill>
              <a:latin typeface="Droid Serif"/>
            </a:endParaRPr>
          </a:p>
          <a:p>
            <a:endParaRPr lang="nb-NO" dirty="0">
              <a:solidFill>
                <a:srgbClr val="000000"/>
              </a:solidFill>
              <a:latin typeface="Droid Serif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883EF0C-C9CE-B6F0-ECF5-262063A60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Avslagshjemmel utvidet fra 01.01.2023</a:t>
            </a:r>
          </a:p>
        </p:txBody>
      </p:sp>
      <p:sp>
        <p:nvSpPr>
          <p:cNvPr id="4" name="Bildeforklaring: pil mot venstre 3">
            <a:extLst>
              <a:ext uri="{FF2B5EF4-FFF2-40B4-BE49-F238E27FC236}">
                <a16:creationId xmlns:a16="http://schemas.microsoft.com/office/drawing/2014/main" id="{7EF740FD-F83F-06D4-B610-CA5DB384C13A}"/>
              </a:ext>
            </a:extLst>
          </p:cNvPr>
          <p:cNvSpPr/>
          <p:nvPr/>
        </p:nvSpPr>
        <p:spPr>
          <a:xfrm>
            <a:off x="8299269" y="2280039"/>
            <a:ext cx="2995748" cy="1254034"/>
          </a:xfrm>
          <a:prstGeom prst="left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Ny del!</a:t>
            </a:r>
          </a:p>
          <a:p>
            <a:pPr algn="ctr"/>
            <a:r>
              <a:rPr lang="nb-NO" dirty="0">
                <a:solidFill>
                  <a:schemeClr val="tx1"/>
                </a:solidFill>
                <a:latin typeface="Droid Serif"/>
              </a:rPr>
              <a:t>I hovedsak en videreføring av § 31-1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E11778F3-E895-9224-9557-B01A1A5B4837}"/>
              </a:ext>
            </a:extLst>
          </p:cNvPr>
          <p:cNvSpPr/>
          <p:nvPr/>
        </p:nvSpPr>
        <p:spPr>
          <a:xfrm>
            <a:off x="1062446" y="3950944"/>
            <a:ext cx="10232571" cy="2116183"/>
          </a:xfrm>
          <a:prstGeom prst="round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rgbClr val="000000"/>
                </a:solidFill>
                <a:latin typeface="Droid Serif"/>
              </a:rPr>
              <a:t>Prop</a:t>
            </a:r>
            <a:r>
              <a:rPr lang="nb-NO" dirty="0">
                <a:solidFill>
                  <a:srgbClr val="000000"/>
                </a:solidFill>
                <a:latin typeface="Droid Serif"/>
              </a:rPr>
              <a:t>. 64 L (2020-2021) s. 82.</a:t>
            </a:r>
            <a:endParaRPr lang="nb-NO" dirty="0"/>
          </a:p>
          <a:p>
            <a:pPr algn="ctr"/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«Det kan være relevant å legge vekt på om byggverket representerer lokal byggeskikk eller en særlig stilperiode, eller om byggverket gjenspeiler tekniske innovasjoner med henblikk på konstruksjon eller materialvalg. Videre kan det være relevant å vektlegge byggverkets eventuelle bidrag som kilde til historisk kunnskap om for eksempel bygningshistorie eller arkitektur. I denne forbindelse vil det være av betydning i hvor stor grad byggverkets fasade har beholdt sitt opprinnelige uttrykk. Tilstanden på byggverket kan også inngå i vurderingen.»</a:t>
            </a:r>
          </a:p>
        </p:txBody>
      </p:sp>
    </p:spTree>
    <p:extLst>
      <p:ext uri="{BB962C8B-B14F-4D97-AF65-F5344CB8AC3E}">
        <p14:creationId xmlns:p14="http://schemas.microsoft.com/office/powerpoint/2010/main" val="1101274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943CEA4-D898-741A-3CE2-6A4C02F47D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266" y="1719345"/>
            <a:ext cx="11358693" cy="3154658"/>
          </a:xfrm>
          <a:solidFill>
            <a:schemeClr val="accent6">
              <a:lumMod val="90000"/>
            </a:schemeClr>
          </a:solidFill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Ethvert tiltak etter </a:t>
            </a:r>
            <a:r>
              <a:rPr lang="nb-NO" sz="2800" dirty="0">
                <a:solidFill>
                  <a:srgbClr val="000000"/>
                </a:solidFill>
                <a:latin typeface="Droid Serif"/>
              </a:rPr>
              <a:t>kapittel 20 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skal prosjekteres og utføres slik at det </a:t>
            </a:r>
            <a:r>
              <a:rPr lang="nb-NO" sz="28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etter kommunens skjønn 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innehar 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Droid Serif"/>
              </a:rPr>
              <a:t>gode visuelle kvaliteter 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både 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Droid Serif"/>
              </a:rPr>
              <a:t>i seg selv 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og 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Droid Serif"/>
              </a:rPr>
              <a:t>i forhold til dets funksjon 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og 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Droid Serif"/>
              </a:rPr>
              <a:t>dets bygde og naturlige omgivelser og plassering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. Ved tiltak som knytter seg til et eksisterende byggverks ytre, </a:t>
            </a:r>
            <a:r>
              <a:rPr lang="nb-NO" sz="28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Droid Serif"/>
              </a:rPr>
              <a:t>kan</a:t>
            </a:r>
            <a:r>
              <a:rPr lang="nb-NO" sz="2800" b="0" i="0" dirty="0">
                <a:solidFill>
                  <a:srgbClr val="000000"/>
                </a:solidFill>
                <a:effectLst/>
                <a:latin typeface="Droid Serif"/>
              </a:rPr>
              <a:t> kommunen i vurderingen legge vekt på hensynet til viktige historiske, arkitektoniske og andre kulturelle verdier.</a:t>
            </a:r>
            <a:endParaRPr lang="nb-NO" sz="2800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3DDB347-D2EC-374F-B78F-8F51AB045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Skjønnskompetanse- § 29-2.</a:t>
            </a:r>
          </a:p>
        </p:txBody>
      </p:sp>
    </p:spTree>
    <p:extLst>
      <p:ext uri="{BB962C8B-B14F-4D97-AF65-F5344CB8AC3E}">
        <p14:creationId xmlns:p14="http://schemas.microsoft.com/office/powerpoint/2010/main" val="2732697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Person med idé">
            <a:extLst>
              <a:ext uri="{FF2B5EF4-FFF2-40B4-BE49-F238E27FC236}">
                <a16:creationId xmlns:a16="http://schemas.microsoft.com/office/drawing/2014/main" id="{7863C664-3EB7-B1A3-BB51-E562119558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0" y="0"/>
            <a:ext cx="12192000" cy="6266576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941A47B-75A5-EA16-B192-3B24A095A9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9227" y="1351028"/>
            <a:ext cx="11116028" cy="4714213"/>
          </a:xfrm>
        </p:spPr>
        <p:txBody>
          <a:bodyPr/>
          <a:lstStyle/>
          <a:p>
            <a:r>
              <a:rPr lang="nb-NO" sz="2800" dirty="0"/>
              <a:t>Vurderingen hører under </a:t>
            </a:r>
            <a:r>
              <a:rPr lang="nb-NO" sz="2800" u="sng" dirty="0"/>
              <a:t>bygningsmyndighetenes</a:t>
            </a:r>
            <a:r>
              <a:rPr lang="nb-NO" sz="2800" dirty="0"/>
              <a:t> forvaltningsskjønn.</a:t>
            </a:r>
          </a:p>
          <a:p>
            <a:pPr lvl="1"/>
            <a:r>
              <a:rPr lang="nb-NO" sz="2000" dirty="0"/>
              <a:t>SOMB-2015-2528</a:t>
            </a:r>
          </a:p>
          <a:p>
            <a:pPr lvl="1"/>
            <a:r>
              <a:rPr lang="nb-NO" sz="2000" dirty="0"/>
              <a:t>Lovgiver anses de lokale bygningsmyndighetene å være best egnet til å foreta den skjønnsmessige vurderingen.</a:t>
            </a:r>
          </a:p>
          <a:p>
            <a:pPr lvl="1"/>
            <a:endParaRPr lang="nb-NO" sz="2000" dirty="0"/>
          </a:p>
          <a:p>
            <a:r>
              <a:rPr lang="nb-NO" sz="2800" dirty="0"/>
              <a:t>Er det den enkelte saksbehandlers skjønn som er avgjørende?</a:t>
            </a:r>
          </a:p>
          <a:p>
            <a:endParaRPr lang="nb-NO" sz="2800" dirty="0"/>
          </a:p>
          <a:p>
            <a:endParaRPr lang="nb-NO" sz="2800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A5F9D60-2BB0-25D4-5561-32C538264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Skjønnskompetansen	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6CB395C3-E16A-EA15-9F5C-91240220DA53}"/>
              </a:ext>
            </a:extLst>
          </p:cNvPr>
          <p:cNvSpPr/>
          <p:nvPr/>
        </p:nvSpPr>
        <p:spPr>
          <a:xfrm>
            <a:off x="1182848" y="4412609"/>
            <a:ext cx="10029438" cy="12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«Etter departementets syn bør det presiseres at lovens krav til det visuelle uttrykket er om tiltaket er godt eller dårlig utformet ut fra </a:t>
            </a:r>
            <a:r>
              <a:rPr lang="nb-NO" b="1" i="0" dirty="0">
                <a:solidFill>
                  <a:srgbClr val="000000"/>
                </a:solidFill>
                <a:effectLst/>
                <a:latin typeface="Droid Serif"/>
              </a:rPr>
              <a:t>faglige kvalitetsnormer</a:t>
            </a:r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.» </a:t>
            </a:r>
          </a:p>
          <a:p>
            <a:pPr algn="ctr"/>
            <a:r>
              <a:rPr lang="nb-NO" b="0" i="0" dirty="0">
                <a:solidFill>
                  <a:srgbClr val="000000"/>
                </a:solidFill>
                <a:effectLst/>
                <a:latin typeface="Droid Serif"/>
              </a:rPr>
              <a:t>Ot. Prp. Nr. 45 (2007-2008) s. 229</a:t>
            </a:r>
          </a:p>
        </p:txBody>
      </p:sp>
    </p:spTree>
    <p:extLst>
      <p:ext uri="{BB962C8B-B14F-4D97-AF65-F5344CB8AC3E}">
        <p14:creationId xmlns:p14="http://schemas.microsoft.com/office/powerpoint/2010/main" val="25136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Arkitekter som arbeider med landskapsplaner, begrepsplanen og arkitekttegninger på gjennomsiktig papir">
            <a:extLst>
              <a:ext uri="{FF2B5EF4-FFF2-40B4-BE49-F238E27FC236}">
                <a16:creationId xmlns:a16="http://schemas.microsoft.com/office/drawing/2014/main" id="{0B9AEEE8-A6E6-FDC3-EC6E-E6F4B303B5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12192000" cy="6283354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C6C062B-E024-F63E-60B0-C3454AA277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8858" y="1611086"/>
            <a:ext cx="7940861" cy="361266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800" dirty="0"/>
              <a:t>Faglige kvalitetsnormer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Et myndighetsorgan med en organisatorisk struktur som sikrer enhetlig skjønnsutøvelse i virksomheten.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Dialog/rådgivning i tidlig fase til grunneiere, entreprenører, arkitekter, rådgivere m.m.</a:t>
            </a:r>
          </a:p>
          <a:p>
            <a:endParaRPr lang="nb-NO" sz="2800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C31B8516-DA7E-EBDC-001D-983C3C4F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Hvordan sikre enhetlig og faglig skjønnsutøvelse?</a:t>
            </a:r>
          </a:p>
        </p:txBody>
      </p:sp>
    </p:spTree>
    <p:extLst>
      <p:ext uri="{BB962C8B-B14F-4D97-AF65-F5344CB8AC3E}">
        <p14:creationId xmlns:p14="http://schemas.microsoft.com/office/powerpoint/2010/main" val="2776199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9986DC2-7973-5877-1142-72D0F6927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Faglige kvalitetsnormer - KPA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8823D0E-79C0-555F-0AD1-765184AEB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40" y="1362910"/>
            <a:ext cx="10580506" cy="32516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9BC37C7-F785-F486-83FF-4C1B6C67A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71" y="4614530"/>
            <a:ext cx="10619843" cy="1489053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2A025B56-24CB-B547-6D60-4171F21DDB14}"/>
              </a:ext>
            </a:extLst>
          </p:cNvPr>
          <p:cNvSpPr/>
          <p:nvPr/>
        </p:nvSpPr>
        <p:spPr>
          <a:xfrm>
            <a:off x="838200" y="1663430"/>
            <a:ext cx="4930302" cy="4766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242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himmel, fjell, natur&#10;&#10;Automatisk generert beskrivelse">
            <a:extLst>
              <a:ext uri="{FF2B5EF4-FFF2-40B4-BE49-F238E27FC236}">
                <a16:creationId xmlns:a16="http://schemas.microsoft.com/office/drawing/2014/main" id="{2FB4C1EB-EB85-67C4-2B74-02FA4DF74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463" y="643467"/>
            <a:ext cx="3913673" cy="5571066"/>
          </a:xfrm>
          <a:prstGeom prst="rect">
            <a:avLst/>
          </a:prstGeom>
        </p:spPr>
      </p:pic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0F67CCED-60BF-6AF7-4AF6-AA45C0B41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418" y="643467"/>
            <a:ext cx="449856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54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Hvite abstrakte, flytende geometriske figurer">
            <a:extLst>
              <a:ext uri="{FF2B5EF4-FFF2-40B4-BE49-F238E27FC236}">
                <a16:creationId xmlns:a16="http://schemas.microsoft.com/office/drawing/2014/main" id="{DD9AB010-BE32-1C17-89B6-C0C0B68A1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13251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700370F7-045A-47EC-7113-F5CC2DE75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Organisatorisk struktur?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7E09D0D-EDE0-919F-94D1-4F9FC93AAAF7}"/>
              </a:ext>
            </a:extLst>
          </p:cNvPr>
          <p:cNvSpPr/>
          <p:nvPr/>
        </p:nvSpPr>
        <p:spPr>
          <a:xfrm>
            <a:off x="4709619" y="2263007"/>
            <a:ext cx="2772762" cy="1787236"/>
          </a:xfrm>
          <a:custGeom>
            <a:avLst/>
            <a:gdLst>
              <a:gd name="connsiteX0" fmla="*/ 0 w 2772762"/>
              <a:gd name="connsiteY0" fmla="*/ 0 h 1787236"/>
              <a:gd name="connsiteX1" fmla="*/ 526825 w 2772762"/>
              <a:gd name="connsiteY1" fmla="*/ 0 h 1787236"/>
              <a:gd name="connsiteX2" fmla="*/ 1136832 w 2772762"/>
              <a:gd name="connsiteY2" fmla="*/ 0 h 1787236"/>
              <a:gd name="connsiteX3" fmla="*/ 1719112 w 2772762"/>
              <a:gd name="connsiteY3" fmla="*/ 0 h 1787236"/>
              <a:gd name="connsiteX4" fmla="*/ 2190482 w 2772762"/>
              <a:gd name="connsiteY4" fmla="*/ 0 h 1787236"/>
              <a:gd name="connsiteX5" fmla="*/ 2772762 w 2772762"/>
              <a:gd name="connsiteY5" fmla="*/ 0 h 1787236"/>
              <a:gd name="connsiteX6" fmla="*/ 2772762 w 2772762"/>
              <a:gd name="connsiteY6" fmla="*/ 542128 h 1787236"/>
              <a:gd name="connsiteX7" fmla="*/ 2772762 w 2772762"/>
              <a:gd name="connsiteY7" fmla="*/ 1120001 h 1787236"/>
              <a:gd name="connsiteX8" fmla="*/ 2772762 w 2772762"/>
              <a:gd name="connsiteY8" fmla="*/ 1787236 h 1787236"/>
              <a:gd name="connsiteX9" fmla="*/ 2273665 w 2772762"/>
              <a:gd name="connsiteY9" fmla="*/ 1787236 h 1787236"/>
              <a:gd name="connsiteX10" fmla="*/ 1802295 w 2772762"/>
              <a:gd name="connsiteY10" fmla="*/ 1787236 h 1787236"/>
              <a:gd name="connsiteX11" fmla="*/ 1192288 w 2772762"/>
              <a:gd name="connsiteY11" fmla="*/ 1787236 h 1787236"/>
              <a:gd name="connsiteX12" fmla="*/ 693190 w 2772762"/>
              <a:gd name="connsiteY12" fmla="*/ 1787236 h 1787236"/>
              <a:gd name="connsiteX13" fmla="*/ 0 w 2772762"/>
              <a:gd name="connsiteY13" fmla="*/ 1787236 h 1787236"/>
              <a:gd name="connsiteX14" fmla="*/ 0 w 2772762"/>
              <a:gd name="connsiteY14" fmla="*/ 1173618 h 1787236"/>
              <a:gd name="connsiteX15" fmla="*/ 0 w 2772762"/>
              <a:gd name="connsiteY15" fmla="*/ 595745 h 1787236"/>
              <a:gd name="connsiteX16" fmla="*/ 0 w 2772762"/>
              <a:gd name="connsiteY16" fmla="*/ 0 h 178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72762" h="1787236" fill="none" extrusionOk="0">
                <a:moveTo>
                  <a:pt x="0" y="0"/>
                </a:moveTo>
                <a:cubicBezTo>
                  <a:pt x="204947" y="-18238"/>
                  <a:pt x="266358" y="48599"/>
                  <a:pt x="526825" y="0"/>
                </a:cubicBezTo>
                <a:cubicBezTo>
                  <a:pt x="787292" y="-48599"/>
                  <a:pt x="1014420" y="59500"/>
                  <a:pt x="1136832" y="0"/>
                </a:cubicBezTo>
                <a:cubicBezTo>
                  <a:pt x="1259244" y="-59500"/>
                  <a:pt x="1561655" y="43925"/>
                  <a:pt x="1719112" y="0"/>
                </a:cubicBezTo>
                <a:cubicBezTo>
                  <a:pt x="1876569" y="-43925"/>
                  <a:pt x="2017309" y="54178"/>
                  <a:pt x="2190482" y="0"/>
                </a:cubicBezTo>
                <a:cubicBezTo>
                  <a:pt x="2363655" y="-54178"/>
                  <a:pt x="2538252" y="5487"/>
                  <a:pt x="2772762" y="0"/>
                </a:cubicBezTo>
                <a:cubicBezTo>
                  <a:pt x="2774860" y="200180"/>
                  <a:pt x="2731180" y="383918"/>
                  <a:pt x="2772762" y="542128"/>
                </a:cubicBezTo>
                <a:cubicBezTo>
                  <a:pt x="2814344" y="700338"/>
                  <a:pt x="2743945" y="979214"/>
                  <a:pt x="2772762" y="1120001"/>
                </a:cubicBezTo>
                <a:cubicBezTo>
                  <a:pt x="2801579" y="1260788"/>
                  <a:pt x="2707899" y="1525932"/>
                  <a:pt x="2772762" y="1787236"/>
                </a:cubicBezTo>
                <a:cubicBezTo>
                  <a:pt x="2531938" y="1795584"/>
                  <a:pt x="2386896" y="1728627"/>
                  <a:pt x="2273665" y="1787236"/>
                </a:cubicBezTo>
                <a:cubicBezTo>
                  <a:pt x="2160434" y="1845845"/>
                  <a:pt x="1964510" y="1766471"/>
                  <a:pt x="1802295" y="1787236"/>
                </a:cubicBezTo>
                <a:cubicBezTo>
                  <a:pt x="1640080" y="1808001"/>
                  <a:pt x="1486462" y="1760515"/>
                  <a:pt x="1192288" y="1787236"/>
                </a:cubicBezTo>
                <a:cubicBezTo>
                  <a:pt x="898114" y="1813957"/>
                  <a:pt x="837534" y="1783843"/>
                  <a:pt x="693190" y="1787236"/>
                </a:cubicBezTo>
                <a:cubicBezTo>
                  <a:pt x="548846" y="1790629"/>
                  <a:pt x="167229" y="1754810"/>
                  <a:pt x="0" y="1787236"/>
                </a:cubicBezTo>
                <a:cubicBezTo>
                  <a:pt x="-40033" y="1559417"/>
                  <a:pt x="33974" y="1334713"/>
                  <a:pt x="0" y="1173618"/>
                </a:cubicBezTo>
                <a:cubicBezTo>
                  <a:pt x="-33974" y="1012523"/>
                  <a:pt x="17862" y="729116"/>
                  <a:pt x="0" y="595745"/>
                </a:cubicBezTo>
                <a:cubicBezTo>
                  <a:pt x="-17862" y="462374"/>
                  <a:pt x="65" y="250618"/>
                  <a:pt x="0" y="0"/>
                </a:cubicBezTo>
                <a:close/>
              </a:path>
              <a:path w="2772762" h="1787236" stroke="0" extrusionOk="0">
                <a:moveTo>
                  <a:pt x="0" y="0"/>
                </a:moveTo>
                <a:cubicBezTo>
                  <a:pt x="112876" y="-32248"/>
                  <a:pt x="285001" y="43445"/>
                  <a:pt x="499097" y="0"/>
                </a:cubicBezTo>
                <a:cubicBezTo>
                  <a:pt x="713193" y="-43445"/>
                  <a:pt x="782551" y="28897"/>
                  <a:pt x="998194" y="0"/>
                </a:cubicBezTo>
                <a:cubicBezTo>
                  <a:pt x="1213837" y="-28897"/>
                  <a:pt x="1303453" y="32143"/>
                  <a:pt x="1497291" y="0"/>
                </a:cubicBezTo>
                <a:cubicBezTo>
                  <a:pt x="1691129" y="-32143"/>
                  <a:pt x="1763811" y="6784"/>
                  <a:pt x="1996389" y="0"/>
                </a:cubicBezTo>
                <a:cubicBezTo>
                  <a:pt x="2228967" y="-6784"/>
                  <a:pt x="2475451" y="33982"/>
                  <a:pt x="2772762" y="0"/>
                </a:cubicBezTo>
                <a:cubicBezTo>
                  <a:pt x="2775582" y="261962"/>
                  <a:pt x="2753264" y="371316"/>
                  <a:pt x="2772762" y="560001"/>
                </a:cubicBezTo>
                <a:cubicBezTo>
                  <a:pt x="2792260" y="748686"/>
                  <a:pt x="2759915" y="898366"/>
                  <a:pt x="2772762" y="1155746"/>
                </a:cubicBezTo>
                <a:cubicBezTo>
                  <a:pt x="2785609" y="1413127"/>
                  <a:pt x="2712606" y="1555709"/>
                  <a:pt x="2772762" y="1787236"/>
                </a:cubicBezTo>
                <a:cubicBezTo>
                  <a:pt x="2546192" y="1804277"/>
                  <a:pt x="2491694" y="1781222"/>
                  <a:pt x="2301392" y="1787236"/>
                </a:cubicBezTo>
                <a:cubicBezTo>
                  <a:pt x="2111090" y="1793250"/>
                  <a:pt x="1992270" y="1752329"/>
                  <a:pt x="1830023" y="1787236"/>
                </a:cubicBezTo>
                <a:cubicBezTo>
                  <a:pt x="1667776" y="1822143"/>
                  <a:pt x="1355341" y="1779950"/>
                  <a:pt x="1220015" y="1787236"/>
                </a:cubicBezTo>
                <a:cubicBezTo>
                  <a:pt x="1084689" y="1794522"/>
                  <a:pt x="803430" y="1787038"/>
                  <a:pt x="693191" y="1787236"/>
                </a:cubicBezTo>
                <a:cubicBezTo>
                  <a:pt x="582952" y="1787434"/>
                  <a:pt x="329167" y="1704888"/>
                  <a:pt x="0" y="1787236"/>
                </a:cubicBezTo>
                <a:cubicBezTo>
                  <a:pt x="-2008" y="1518484"/>
                  <a:pt x="10557" y="1316462"/>
                  <a:pt x="0" y="1155746"/>
                </a:cubicBezTo>
                <a:cubicBezTo>
                  <a:pt x="-10557" y="995030"/>
                  <a:pt x="24499" y="701943"/>
                  <a:pt x="0" y="542128"/>
                </a:cubicBezTo>
                <a:cubicBezTo>
                  <a:pt x="-24499" y="382313"/>
                  <a:pt x="54845" y="242052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  <a:alpha val="61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xtLst>
              <a:ext uri="{C807C97D-BFC1-408E-A445-0C87EB9F89A2}">
                <ask:lineSketchStyleProps xmlns:ask="http://schemas.microsoft.com/office/drawing/2018/sketchyshapes" sd="14263977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Plan- og bygningsetaten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CBB8741-80AB-8526-8EF6-E26F5078D4EE}"/>
              </a:ext>
            </a:extLst>
          </p:cNvPr>
          <p:cNvSpPr/>
          <p:nvPr/>
        </p:nvSpPr>
        <p:spPr>
          <a:xfrm>
            <a:off x="470686" y="3471224"/>
            <a:ext cx="2649682" cy="1787236"/>
          </a:xfrm>
          <a:custGeom>
            <a:avLst/>
            <a:gdLst>
              <a:gd name="connsiteX0" fmla="*/ 0 w 2649682"/>
              <a:gd name="connsiteY0" fmla="*/ 0 h 1787236"/>
              <a:gd name="connsiteX1" fmla="*/ 503440 w 2649682"/>
              <a:gd name="connsiteY1" fmla="*/ 0 h 1787236"/>
              <a:gd name="connsiteX2" fmla="*/ 953886 w 2649682"/>
              <a:gd name="connsiteY2" fmla="*/ 0 h 1787236"/>
              <a:gd name="connsiteX3" fmla="*/ 1430828 w 2649682"/>
              <a:gd name="connsiteY3" fmla="*/ 0 h 1787236"/>
              <a:gd name="connsiteX4" fmla="*/ 1987262 w 2649682"/>
              <a:gd name="connsiteY4" fmla="*/ 0 h 1787236"/>
              <a:gd name="connsiteX5" fmla="*/ 2649682 w 2649682"/>
              <a:gd name="connsiteY5" fmla="*/ 0 h 1787236"/>
              <a:gd name="connsiteX6" fmla="*/ 2649682 w 2649682"/>
              <a:gd name="connsiteY6" fmla="*/ 560001 h 1787236"/>
              <a:gd name="connsiteX7" fmla="*/ 2649682 w 2649682"/>
              <a:gd name="connsiteY7" fmla="*/ 1102129 h 1787236"/>
              <a:gd name="connsiteX8" fmla="*/ 2649682 w 2649682"/>
              <a:gd name="connsiteY8" fmla="*/ 1787236 h 1787236"/>
              <a:gd name="connsiteX9" fmla="*/ 2119746 w 2649682"/>
              <a:gd name="connsiteY9" fmla="*/ 1787236 h 1787236"/>
              <a:gd name="connsiteX10" fmla="*/ 1642803 w 2649682"/>
              <a:gd name="connsiteY10" fmla="*/ 1787236 h 1787236"/>
              <a:gd name="connsiteX11" fmla="*/ 1059873 w 2649682"/>
              <a:gd name="connsiteY11" fmla="*/ 1787236 h 1787236"/>
              <a:gd name="connsiteX12" fmla="*/ 556433 w 2649682"/>
              <a:gd name="connsiteY12" fmla="*/ 1787236 h 1787236"/>
              <a:gd name="connsiteX13" fmla="*/ 0 w 2649682"/>
              <a:gd name="connsiteY13" fmla="*/ 1787236 h 1787236"/>
              <a:gd name="connsiteX14" fmla="*/ 0 w 2649682"/>
              <a:gd name="connsiteY14" fmla="*/ 1173618 h 1787236"/>
              <a:gd name="connsiteX15" fmla="*/ 0 w 2649682"/>
              <a:gd name="connsiteY15" fmla="*/ 595745 h 1787236"/>
              <a:gd name="connsiteX16" fmla="*/ 0 w 2649682"/>
              <a:gd name="connsiteY16" fmla="*/ 0 h 178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49682" h="1787236" fill="none" extrusionOk="0">
                <a:moveTo>
                  <a:pt x="0" y="0"/>
                </a:moveTo>
                <a:cubicBezTo>
                  <a:pt x="186750" y="-30354"/>
                  <a:pt x="300766" y="46428"/>
                  <a:pt x="503440" y="0"/>
                </a:cubicBezTo>
                <a:cubicBezTo>
                  <a:pt x="706114" y="-46428"/>
                  <a:pt x="790740" y="37339"/>
                  <a:pt x="953886" y="0"/>
                </a:cubicBezTo>
                <a:cubicBezTo>
                  <a:pt x="1117032" y="-37339"/>
                  <a:pt x="1225569" y="49933"/>
                  <a:pt x="1430828" y="0"/>
                </a:cubicBezTo>
                <a:cubicBezTo>
                  <a:pt x="1636087" y="-49933"/>
                  <a:pt x="1817887" y="66104"/>
                  <a:pt x="1987262" y="0"/>
                </a:cubicBezTo>
                <a:cubicBezTo>
                  <a:pt x="2156637" y="-66104"/>
                  <a:pt x="2352217" y="71706"/>
                  <a:pt x="2649682" y="0"/>
                </a:cubicBezTo>
                <a:cubicBezTo>
                  <a:pt x="2656713" y="207304"/>
                  <a:pt x="2620072" y="360832"/>
                  <a:pt x="2649682" y="560001"/>
                </a:cubicBezTo>
                <a:cubicBezTo>
                  <a:pt x="2679292" y="759170"/>
                  <a:pt x="2640356" y="967457"/>
                  <a:pt x="2649682" y="1102129"/>
                </a:cubicBezTo>
                <a:cubicBezTo>
                  <a:pt x="2659008" y="1236801"/>
                  <a:pt x="2592508" y="1566649"/>
                  <a:pt x="2649682" y="1787236"/>
                </a:cubicBezTo>
                <a:cubicBezTo>
                  <a:pt x="2407815" y="1845494"/>
                  <a:pt x="2277481" y="1784964"/>
                  <a:pt x="2119746" y="1787236"/>
                </a:cubicBezTo>
                <a:cubicBezTo>
                  <a:pt x="1962011" y="1789508"/>
                  <a:pt x="1822769" y="1783861"/>
                  <a:pt x="1642803" y="1787236"/>
                </a:cubicBezTo>
                <a:cubicBezTo>
                  <a:pt x="1462837" y="1790611"/>
                  <a:pt x="1310865" y="1782926"/>
                  <a:pt x="1059873" y="1787236"/>
                </a:cubicBezTo>
                <a:cubicBezTo>
                  <a:pt x="808881" y="1791546"/>
                  <a:pt x="682910" y="1757386"/>
                  <a:pt x="556433" y="1787236"/>
                </a:cubicBezTo>
                <a:cubicBezTo>
                  <a:pt x="429956" y="1817086"/>
                  <a:pt x="146143" y="1745343"/>
                  <a:pt x="0" y="1787236"/>
                </a:cubicBezTo>
                <a:cubicBezTo>
                  <a:pt x="-37452" y="1499694"/>
                  <a:pt x="21864" y="1353227"/>
                  <a:pt x="0" y="1173618"/>
                </a:cubicBezTo>
                <a:cubicBezTo>
                  <a:pt x="-21864" y="994009"/>
                  <a:pt x="34459" y="833295"/>
                  <a:pt x="0" y="595745"/>
                </a:cubicBezTo>
                <a:cubicBezTo>
                  <a:pt x="-34459" y="358195"/>
                  <a:pt x="63234" y="141553"/>
                  <a:pt x="0" y="0"/>
                </a:cubicBezTo>
                <a:close/>
              </a:path>
              <a:path w="2649682" h="1787236" stroke="0" extrusionOk="0">
                <a:moveTo>
                  <a:pt x="0" y="0"/>
                </a:moveTo>
                <a:cubicBezTo>
                  <a:pt x="165720" y="-36157"/>
                  <a:pt x="279137" y="10864"/>
                  <a:pt x="503440" y="0"/>
                </a:cubicBezTo>
                <a:cubicBezTo>
                  <a:pt x="727743" y="-10864"/>
                  <a:pt x="789333" y="39707"/>
                  <a:pt x="953886" y="0"/>
                </a:cubicBezTo>
                <a:cubicBezTo>
                  <a:pt x="1118439" y="-39707"/>
                  <a:pt x="1410991" y="69370"/>
                  <a:pt x="1536816" y="0"/>
                </a:cubicBezTo>
                <a:cubicBezTo>
                  <a:pt x="1662641" y="-69370"/>
                  <a:pt x="1905723" y="57181"/>
                  <a:pt x="2040255" y="0"/>
                </a:cubicBezTo>
                <a:cubicBezTo>
                  <a:pt x="2174787" y="-57181"/>
                  <a:pt x="2439136" y="13987"/>
                  <a:pt x="2649682" y="0"/>
                </a:cubicBezTo>
                <a:cubicBezTo>
                  <a:pt x="2656871" y="173138"/>
                  <a:pt x="2640315" y="361984"/>
                  <a:pt x="2649682" y="631490"/>
                </a:cubicBezTo>
                <a:cubicBezTo>
                  <a:pt x="2659049" y="900996"/>
                  <a:pt x="2614355" y="972230"/>
                  <a:pt x="2649682" y="1227235"/>
                </a:cubicBezTo>
                <a:cubicBezTo>
                  <a:pt x="2685009" y="1482240"/>
                  <a:pt x="2613686" y="1570905"/>
                  <a:pt x="2649682" y="1787236"/>
                </a:cubicBezTo>
                <a:cubicBezTo>
                  <a:pt x="2550628" y="1816878"/>
                  <a:pt x="2408068" y="1741922"/>
                  <a:pt x="2172739" y="1787236"/>
                </a:cubicBezTo>
                <a:cubicBezTo>
                  <a:pt x="1937410" y="1832550"/>
                  <a:pt x="1752249" y="1747232"/>
                  <a:pt x="1642803" y="1787236"/>
                </a:cubicBezTo>
                <a:cubicBezTo>
                  <a:pt x="1533357" y="1827240"/>
                  <a:pt x="1288425" y="1761313"/>
                  <a:pt x="1112866" y="1787236"/>
                </a:cubicBezTo>
                <a:cubicBezTo>
                  <a:pt x="937307" y="1813159"/>
                  <a:pt x="729238" y="1767831"/>
                  <a:pt x="609427" y="1787236"/>
                </a:cubicBezTo>
                <a:cubicBezTo>
                  <a:pt x="489616" y="1806641"/>
                  <a:pt x="213614" y="1779062"/>
                  <a:pt x="0" y="1787236"/>
                </a:cubicBezTo>
                <a:cubicBezTo>
                  <a:pt x="-75257" y="1531119"/>
                  <a:pt x="72944" y="1361680"/>
                  <a:pt x="0" y="1155746"/>
                </a:cubicBezTo>
                <a:cubicBezTo>
                  <a:pt x="-72944" y="949812"/>
                  <a:pt x="23070" y="839274"/>
                  <a:pt x="0" y="524256"/>
                </a:cubicBezTo>
                <a:cubicBezTo>
                  <a:pt x="-23070" y="209238"/>
                  <a:pt x="15391" y="184720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  <a:alpha val="1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132849"/>
                </a:solidFill>
              </a:rPr>
              <a:t>Byarkitekten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4071C39-FF7F-4557-D5CB-27821681AA68}"/>
              </a:ext>
            </a:extLst>
          </p:cNvPr>
          <p:cNvSpPr/>
          <p:nvPr/>
        </p:nvSpPr>
        <p:spPr>
          <a:xfrm>
            <a:off x="6506441" y="4288129"/>
            <a:ext cx="2649682" cy="1787236"/>
          </a:xfrm>
          <a:custGeom>
            <a:avLst/>
            <a:gdLst>
              <a:gd name="connsiteX0" fmla="*/ 0 w 2649682"/>
              <a:gd name="connsiteY0" fmla="*/ 0 h 1787236"/>
              <a:gd name="connsiteX1" fmla="*/ 556433 w 2649682"/>
              <a:gd name="connsiteY1" fmla="*/ 0 h 1787236"/>
              <a:gd name="connsiteX2" fmla="*/ 1112866 w 2649682"/>
              <a:gd name="connsiteY2" fmla="*/ 0 h 1787236"/>
              <a:gd name="connsiteX3" fmla="*/ 1563312 w 2649682"/>
              <a:gd name="connsiteY3" fmla="*/ 0 h 1787236"/>
              <a:gd name="connsiteX4" fmla="*/ 2040255 w 2649682"/>
              <a:gd name="connsiteY4" fmla="*/ 0 h 1787236"/>
              <a:gd name="connsiteX5" fmla="*/ 2649682 w 2649682"/>
              <a:gd name="connsiteY5" fmla="*/ 0 h 1787236"/>
              <a:gd name="connsiteX6" fmla="*/ 2649682 w 2649682"/>
              <a:gd name="connsiteY6" fmla="*/ 595745 h 1787236"/>
              <a:gd name="connsiteX7" fmla="*/ 2649682 w 2649682"/>
              <a:gd name="connsiteY7" fmla="*/ 1191491 h 1787236"/>
              <a:gd name="connsiteX8" fmla="*/ 2649682 w 2649682"/>
              <a:gd name="connsiteY8" fmla="*/ 1787236 h 1787236"/>
              <a:gd name="connsiteX9" fmla="*/ 2066752 w 2649682"/>
              <a:gd name="connsiteY9" fmla="*/ 1787236 h 1787236"/>
              <a:gd name="connsiteX10" fmla="*/ 1510319 w 2649682"/>
              <a:gd name="connsiteY10" fmla="*/ 1787236 h 1787236"/>
              <a:gd name="connsiteX11" fmla="*/ 927389 w 2649682"/>
              <a:gd name="connsiteY11" fmla="*/ 1787236 h 1787236"/>
              <a:gd name="connsiteX12" fmla="*/ 0 w 2649682"/>
              <a:gd name="connsiteY12" fmla="*/ 1787236 h 1787236"/>
              <a:gd name="connsiteX13" fmla="*/ 0 w 2649682"/>
              <a:gd name="connsiteY13" fmla="*/ 1209363 h 1787236"/>
              <a:gd name="connsiteX14" fmla="*/ 0 w 2649682"/>
              <a:gd name="connsiteY14" fmla="*/ 667235 h 1787236"/>
              <a:gd name="connsiteX15" fmla="*/ 0 w 2649682"/>
              <a:gd name="connsiteY15" fmla="*/ 0 h 178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49682" h="1787236" fill="none" extrusionOk="0">
                <a:moveTo>
                  <a:pt x="0" y="0"/>
                </a:moveTo>
                <a:cubicBezTo>
                  <a:pt x="220019" y="-22039"/>
                  <a:pt x="303189" y="66208"/>
                  <a:pt x="556433" y="0"/>
                </a:cubicBezTo>
                <a:cubicBezTo>
                  <a:pt x="809677" y="-66208"/>
                  <a:pt x="993700" y="36929"/>
                  <a:pt x="1112866" y="0"/>
                </a:cubicBezTo>
                <a:cubicBezTo>
                  <a:pt x="1232032" y="-36929"/>
                  <a:pt x="1434901" y="48519"/>
                  <a:pt x="1563312" y="0"/>
                </a:cubicBezTo>
                <a:cubicBezTo>
                  <a:pt x="1691723" y="-48519"/>
                  <a:pt x="1937751" y="22429"/>
                  <a:pt x="2040255" y="0"/>
                </a:cubicBezTo>
                <a:cubicBezTo>
                  <a:pt x="2142759" y="-22429"/>
                  <a:pt x="2466605" y="5284"/>
                  <a:pt x="2649682" y="0"/>
                </a:cubicBezTo>
                <a:cubicBezTo>
                  <a:pt x="2665759" y="180696"/>
                  <a:pt x="2599075" y="342175"/>
                  <a:pt x="2649682" y="595745"/>
                </a:cubicBezTo>
                <a:cubicBezTo>
                  <a:pt x="2700289" y="849316"/>
                  <a:pt x="2592588" y="918358"/>
                  <a:pt x="2649682" y="1191491"/>
                </a:cubicBezTo>
                <a:cubicBezTo>
                  <a:pt x="2706776" y="1464624"/>
                  <a:pt x="2585600" y="1610077"/>
                  <a:pt x="2649682" y="1787236"/>
                </a:cubicBezTo>
                <a:cubicBezTo>
                  <a:pt x="2397182" y="1831298"/>
                  <a:pt x="2290211" y="1762225"/>
                  <a:pt x="2066752" y="1787236"/>
                </a:cubicBezTo>
                <a:cubicBezTo>
                  <a:pt x="1843293" y="1812247"/>
                  <a:pt x="1674070" y="1778482"/>
                  <a:pt x="1510319" y="1787236"/>
                </a:cubicBezTo>
                <a:cubicBezTo>
                  <a:pt x="1346568" y="1795990"/>
                  <a:pt x="1146796" y="1742191"/>
                  <a:pt x="927389" y="1787236"/>
                </a:cubicBezTo>
                <a:cubicBezTo>
                  <a:pt x="707982" y="1832281"/>
                  <a:pt x="425490" y="1722964"/>
                  <a:pt x="0" y="1787236"/>
                </a:cubicBezTo>
                <a:cubicBezTo>
                  <a:pt x="-60937" y="1626480"/>
                  <a:pt x="3737" y="1366408"/>
                  <a:pt x="0" y="1209363"/>
                </a:cubicBezTo>
                <a:cubicBezTo>
                  <a:pt x="-3737" y="1052318"/>
                  <a:pt x="12567" y="866515"/>
                  <a:pt x="0" y="667235"/>
                </a:cubicBezTo>
                <a:cubicBezTo>
                  <a:pt x="-12567" y="467955"/>
                  <a:pt x="43902" y="305400"/>
                  <a:pt x="0" y="0"/>
                </a:cubicBezTo>
                <a:close/>
              </a:path>
              <a:path w="2649682" h="1787236" stroke="0" extrusionOk="0">
                <a:moveTo>
                  <a:pt x="0" y="0"/>
                </a:moveTo>
                <a:cubicBezTo>
                  <a:pt x="216883" y="-44127"/>
                  <a:pt x="333462" y="9345"/>
                  <a:pt x="582930" y="0"/>
                </a:cubicBezTo>
                <a:cubicBezTo>
                  <a:pt x="832398" y="-9345"/>
                  <a:pt x="978068" y="51453"/>
                  <a:pt x="1086370" y="0"/>
                </a:cubicBezTo>
                <a:cubicBezTo>
                  <a:pt x="1194672" y="-51453"/>
                  <a:pt x="1425324" y="22542"/>
                  <a:pt x="1536816" y="0"/>
                </a:cubicBezTo>
                <a:cubicBezTo>
                  <a:pt x="1648308" y="-22542"/>
                  <a:pt x="1942002" y="7244"/>
                  <a:pt x="2066752" y="0"/>
                </a:cubicBezTo>
                <a:cubicBezTo>
                  <a:pt x="2191502" y="-7244"/>
                  <a:pt x="2502462" y="65089"/>
                  <a:pt x="2649682" y="0"/>
                </a:cubicBezTo>
                <a:cubicBezTo>
                  <a:pt x="2655811" y="272392"/>
                  <a:pt x="2614171" y="454085"/>
                  <a:pt x="2649682" y="577873"/>
                </a:cubicBezTo>
                <a:cubicBezTo>
                  <a:pt x="2685193" y="701661"/>
                  <a:pt x="2584597" y="1014818"/>
                  <a:pt x="2649682" y="1173618"/>
                </a:cubicBezTo>
                <a:cubicBezTo>
                  <a:pt x="2714767" y="1332418"/>
                  <a:pt x="2599493" y="1629544"/>
                  <a:pt x="2649682" y="1787236"/>
                </a:cubicBezTo>
                <a:cubicBezTo>
                  <a:pt x="2517627" y="1813596"/>
                  <a:pt x="2407760" y="1778679"/>
                  <a:pt x="2199236" y="1787236"/>
                </a:cubicBezTo>
                <a:cubicBezTo>
                  <a:pt x="1990712" y="1795793"/>
                  <a:pt x="1792651" y="1767709"/>
                  <a:pt x="1669300" y="1787236"/>
                </a:cubicBezTo>
                <a:cubicBezTo>
                  <a:pt x="1545949" y="1806763"/>
                  <a:pt x="1308028" y="1756179"/>
                  <a:pt x="1112866" y="1787236"/>
                </a:cubicBezTo>
                <a:cubicBezTo>
                  <a:pt x="917704" y="1818293"/>
                  <a:pt x="675960" y="1753593"/>
                  <a:pt x="529936" y="1787236"/>
                </a:cubicBezTo>
                <a:cubicBezTo>
                  <a:pt x="383912" y="1820879"/>
                  <a:pt x="202807" y="1767040"/>
                  <a:pt x="0" y="1787236"/>
                </a:cubicBezTo>
                <a:cubicBezTo>
                  <a:pt x="-15922" y="1524212"/>
                  <a:pt x="50219" y="1358287"/>
                  <a:pt x="0" y="1209363"/>
                </a:cubicBezTo>
                <a:cubicBezTo>
                  <a:pt x="-50219" y="1060439"/>
                  <a:pt x="5827" y="797010"/>
                  <a:pt x="0" y="595745"/>
                </a:cubicBezTo>
                <a:cubicBezTo>
                  <a:pt x="-5827" y="394480"/>
                  <a:pt x="10845" y="291444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  <a:lumOff val="90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  <a:extLst>
              <a:ext uri="{C807C97D-BFC1-408E-A445-0C87EB9F89A2}">
                <ask:lineSketchStyleProps xmlns:ask="http://schemas.microsoft.com/office/drawing/2018/sketchyshapes" sd="39895749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132849"/>
                </a:solidFill>
              </a:rPr>
              <a:t>Byantikvaren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967ACE5-D879-0D2E-4B67-7675EA2773CA}"/>
              </a:ext>
            </a:extLst>
          </p:cNvPr>
          <p:cNvSpPr txBox="1"/>
          <p:nvPr/>
        </p:nvSpPr>
        <p:spPr>
          <a:xfrm>
            <a:off x="6626157" y="1259080"/>
            <a:ext cx="566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132849"/>
                </a:solidFill>
              </a:rPr>
              <a:t>Er bygningsmyndighetene enig med byarkitekten?</a:t>
            </a:r>
          </a:p>
          <a:p>
            <a:r>
              <a:rPr lang="nb-NO" dirty="0">
                <a:solidFill>
                  <a:srgbClr val="132849"/>
                </a:solidFill>
              </a:rPr>
              <a:t>	- svaret er ikke alltid ja…</a:t>
            </a:r>
          </a:p>
        </p:txBody>
      </p:sp>
    </p:spTree>
    <p:extLst>
      <p:ext uri="{BB962C8B-B14F-4D97-AF65-F5344CB8AC3E}">
        <p14:creationId xmlns:p14="http://schemas.microsoft.com/office/powerpoint/2010/main" val="1684179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B0A4C4B-78E2-A631-1402-38D2CE95D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Dialog/rådgivning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4CD708-194F-1ED5-527B-EAF565989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56787"/>
            <a:ext cx="5660408" cy="12371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BC81BEF-8CA4-B902-850D-AE9655F55E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00481" y="2073163"/>
            <a:ext cx="3811805" cy="32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13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9EF3B0-E6D9-C0A3-0DA0-474BE67D4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496" y="2870421"/>
            <a:ext cx="9175313" cy="2951269"/>
          </a:xfrm>
        </p:spPr>
        <p:txBody>
          <a:bodyPr/>
          <a:lstStyle/>
          <a:p>
            <a:r>
              <a:rPr lang="nb-NO" dirty="0"/>
              <a:t>Gode eksempler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B68706C-A1C6-9501-AD5A-515DCFEDA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… likevel ikke rett frem</a:t>
            </a:r>
          </a:p>
        </p:txBody>
      </p:sp>
    </p:spTree>
    <p:extLst>
      <p:ext uri="{BB962C8B-B14F-4D97-AF65-F5344CB8AC3E}">
        <p14:creationId xmlns:p14="http://schemas.microsoft.com/office/powerpoint/2010/main" val="3320825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7A59322-0066-A101-0529-FB0304DF2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EE04F27-570A-3A67-3889-5B923B6861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325550"/>
            <a:ext cx="10058400" cy="907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Ådnaveien</a:t>
            </a:r>
            <a:r>
              <a:rPr lang="en-US" sz="5200" dirty="0">
                <a:solidFill>
                  <a:srgbClr val="FFFFFF"/>
                </a:solidFill>
              </a:rPr>
              <a:t> - </a:t>
            </a:r>
            <a:r>
              <a:rPr lang="en-US" sz="5200" dirty="0" err="1">
                <a:solidFill>
                  <a:srgbClr val="FFFFFF"/>
                </a:solidFill>
              </a:rPr>
              <a:t>rammesøknad</a:t>
            </a:r>
            <a:endParaRPr lang="en-US" sz="5200" dirty="0">
              <a:solidFill>
                <a:srgbClr val="FFFFFF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44AECB4-1AB8-688B-A0D5-33566F6A2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0387" y="6321046"/>
            <a:ext cx="1358199" cy="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87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626ED73-285C-41E5-E875-BFEC68E624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BD87D34-5004-60F4-424B-D7BB2DDCAC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325550"/>
            <a:ext cx="10058400" cy="7802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Etter</a:t>
            </a:r>
            <a:r>
              <a:rPr lang="en-US" sz="5200" dirty="0">
                <a:solidFill>
                  <a:srgbClr val="FFFFFF"/>
                </a:solidFill>
              </a:rPr>
              <a:t> dialog – </a:t>
            </a:r>
            <a:r>
              <a:rPr lang="en-US" sz="5200" dirty="0" err="1">
                <a:solidFill>
                  <a:srgbClr val="FFFFFF"/>
                </a:solidFill>
              </a:rPr>
              <a:t>politisk</a:t>
            </a:r>
            <a:r>
              <a:rPr lang="en-US" sz="5200" dirty="0">
                <a:solidFill>
                  <a:srgbClr val="FFFFFF"/>
                </a:solidFill>
              </a:rPr>
              <a:t> </a:t>
            </a:r>
            <a:r>
              <a:rPr lang="en-US" sz="5200" dirty="0" err="1">
                <a:solidFill>
                  <a:srgbClr val="FFFFFF"/>
                </a:solidFill>
              </a:rPr>
              <a:t>godkjenning</a:t>
            </a:r>
            <a:endParaRPr lang="en-US" sz="5200" dirty="0">
              <a:solidFill>
                <a:srgbClr val="FFFFFF"/>
              </a:solidFill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F090C49-18D9-4E12-651B-6F545328D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387" y="6321046"/>
            <a:ext cx="1358199" cy="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17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2E59A7B-4B11-497F-B3F2-50F3B9D5D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" y="0"/>
            <a:ext cx="12172601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94497665-EDDB-43A4-79EB-0592A0F53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5" y="283757"/>
            <a:ext cx="12382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966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Bilde 6" descr="Et bilde som inneholder bygning, utendørs, himmel, bakke&#10;&#10;Automatisk generert beskrivelse">
            <a:extLst>
              <a:ext uri="{FF2B5EF4-FFF2-40B4-BE49-F238E27FC236}">
                <a16:creationId xmlns:a16="http://schemas.microsoft.com/office/drawing/2014/main" id="{06416AA0-F5AC-6116-4EE4-7B1A6265A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11" b="908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0015A739-5177-A041-F29A-7DE9A81E0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5" y="283757"/>
            <a:ext cx="12382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436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BF1C7BB-719B-76F4-64EB-0B4B1FECC1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34" r="15443" b="-1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824C91D-B9CC-D68F-4B8A-03AF7A0DF0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6" r="21825" b="-1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86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31B601B-FF81-0DB4-076E-1FAC70E02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12" b="688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5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DC6DD19B-0D0C-9D95-9DF2-A24F09EBAF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30" r="4093"/>
          <a:stretch/>
        </p:blipFill>
        <p:spPr>
          <a:xfrm>
            <a:off x="7967351" y="-1"/>
            <a:ext cx="4224651" cy="3346705"/>
          </a:xfrm>
          <a:custGeom>
            <a:avLst/>
            <a:gdLst/>
            <a:ahLst/>
            <a:cxnLst/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4B3852A-604F-B654-B536-2AC615868D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723" r="-2" b="20727"/>
          <a:stretch/>
        </p:blipFill>
        <p:spPr>
          <a:xfrm>
            <a:off x="4493435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832507" y="0"/>
                </a:lnTo>
                <a:lnTo>
                  <a:pt x="3282657" y="3346461"/>
                </a:lnTo>
                <a:lnTo>
                  <a:pt x="7698564" y="3346461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0FDFA0D-61A6-0357-125E-11B7FB6792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89" r="-3" b="17003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53BFC4B-4C39-C933-38BD-BA9E0420B7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87" r="2" b="10068"/>
          <a:stretch/>
        </p:blipFill>
        <p:spPr>
          <a:xfrm>
            <a:off x="6350090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78E0670-072B-2C92-0DB8-27403FEE9F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329" r="-2" b="19708"/>
          <a:stretch/>
        </p:blipFill>
        <p:spPr>
          <a:xfrm>
            <a:off x="-1" y="3511295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616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8919380-716C-FFB7-90F1-E95348FDF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418" y="0"/>
            <a:ext cx="9745163" cy="6858000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9160CCA5-7294-4D97-7C6E-5E0040120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2" y="6482538"/>
            <a:ext cx="12382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689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734A37B-33BF-63F8-8164-87E43FBC5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18"/>
            <a:ext cx="12166200" cy="438462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969C75D-741E-D961-CB06-CE73A28F1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114" y="3996137"/>
            <a:ext cx="2054238" cy="190060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EDA84E5D-3628-B1AE-9895-35A9B4E4D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149" y="5344678"/>
            <a:ext cx="2331196" cy="88283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96D47606-4FF4-7ECD-26C8-B3AEFC74A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55" y="4240654"/>
            <a:ext cx="3517945" cy="2468999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F0ACDD28-C393-D0CC-A82C-ED003FE02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255" y="4281506"/>
            <a:ext cx="4065859" cy="238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07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Ugle som står oppå en nummerert vegg">
            <a:extLst>
              <a:ext uri="{FF2B5EF4-FFF2-40B4-BE49-F238E27FC236}">
                <a16:creationId xmlns:a16="http://schemas.microsoft.com/office/drawing/2014/main" id="{093D4307-1BC4-C720-0589-8885C02AA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51" b="1479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BDE8FDD-F46B-CB3F-0D52-85695727B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Refleksjoner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2DEFB10-4D3F-24E9-C951-DC544FA298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i tidlig fase.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Avklaringer underveis i prosessen – tiltakshaver er ikke nødvendigvis «gift» med arkitekturen, og er villig til å gjøre endringer.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Behov for skriftlige tilbakemeldinger også i klageomgang – unngå nytt gebyr.</a:t>
            </a:r>
          </a:p>
        </p:txBody>
      </p:sp>
    </p:spTree>
    <p:extLst>
      <p:ext uri="{BB962C8B-B14F-4D97-AF65-F5344CB8AC3E}">
        <p14:creationId xmlns:p14="http://schemas.microsoft.com/office/powerpoint/2010/main" val="1724758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CC2EDD91-B9BA-E433-F644-B674AB974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729" y="1844869"/>
            <a:ext cx="2674405" cy="226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kstSylinder 5">
            <a:extLst>
              <a:ext uri="{FF2B5EF4-FFF2-40B4-BE49-F238E27FC236}">
                <a16:creationId xmlns:a16="http://schemas.microsoft.com/office/drawing/2014/main" id="{144E8049-D34E-1C03-A446-6332DEC07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2103" y="4743076"/>
            <a:ext cx="395165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/>
            <a:r>
              <a:rPr lang="nn-NO" altLang="nb-NO" sz="2400" dirty="0">
                <a:solidFill>
                  <a:srgbClr val="132849"/>
                </a:solidFill>
              </a:rPr>
              <a:t>Ingrid Sævold Moe</a:t>
            </a:r>
          </a:p>
          <a:p>
            <a:pPr algn="ctr" eaLnBrk="1" hangingPunct="1"/>
            <a:r>
              <a:rPr lang="nn-NO" altLang="nb-NO" sz="1600" dirty="0">
                <a:solidFill>
                  <a:srgbClr val="132849"/>
                </a:solidFill>
              </a:rPr>
              <a:t>Advokat | Partner, Harris Advokatfirma AS</a:t>
            </a:r>
          </a:p>
          <a:p>
            <a:pPr algn="ctr" eaLnBrk="1" hangingPunct="1"/>
            <a:r>
              <a:rPr lang="nn-NO" altLang="nb-NO" sz="1600" dirty="0">
                <a:solidFill>
                  <a:srgbClr val="132849"/>
                </a:solidFill>
              </a:rPr>
              <a:t>Tlf. 47308864 | ism@harris.no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9FA8EEE-C6F1-E32B-2DBF-59E857F0760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nb-NO" dirty="0"/>
              <a:t>Takk for oppmerksomheten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Harris">
      <a:dk1>
        <a:srgbClr val="000000"/>
      </a:dk1>
      <a:lt1>
        <a:srgbClr val="FEFFFF"/>
      </a:lt1>
      <a:dk2>
        <a:srgbClr val="122749"/>
      </a:dk2>
      <a:lt2>
        <a:srgbClr val="F1947D"/>
      </a:lt2>
      <a:accent1>
        <a:srgbClr val="EFEFEF"/>
      </a:accent1>
      <a:accent2>
        <a:srgbClr val="EFEFEF"/>
      </a:accent2>
      <a:accent3>
        <a:srgbClr val="A5A5A5"/>
      </a:accent3>
      <a:accent4>
        <a:srgbClr val="EFEFEF"/>
      </a:accent4>
      <a:accent5>
        <a:srgbClr val="F6F6F6"/>
      </a:accent5>
      <a:accent6>
        <a:srgbClr val="F2F2F2"/>
      </a:accent6>
      <a:hlink>
        <a:srgbClr val="F0937D"/>
      </a:hlink>
      <a:folHlink>
        <a:srgbClr val="F0937D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4162</TotalTime>
  <Words>987</Words>
  <Application>Microsoft Office PowerPoint</Application>
  <PresentationFormat>Widescreen</PresentationFormat>
  <Paragraphs>113</Paragraphs>
  <Slides>24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Droid Serif</vt:lpstr>
      <vt:lpstr>Gill Sans MT</vt:lpstr>
      <vt:lpstr>Pangram Light</vt:lpstr>
      <vt:lpstr>Office-tema</vt:lpstr>
      <vt:lpstr>Harris Advokatfirma - Ingrid Sævold Moe – Advokat | Partner</vt:lpstr>
      <vt:lpstr>TEMA</vt:lpstr>
      <vt:lpstr>Plan- og bygningsloven</vt:lpstr>
      <vt:lpstr>§ 29-2 – Visuelle kvaliteter</vt:lpstr>
      <vt:lpstr>Avslagshjemmel utvidet fra 01.01.2023</vt:lpstr>
      <vt:lpstr>Skjønnskompetanse- § 29-2.</vt:lpstr>
      <vt:lpstr>Skjønnskompetansen </vt:lpstr>
      <vt:lpstr>Hvordan sikre enhetlig og faglig skjønnsutøvelse?</vt:lpstr>
      <vt:lpstr>Faglige kvalitetsnormer - KPA</vt:lpstr>
      <vt:lpstr>PowerPoint-presentasjon</vt:lpstr>
      <vt:lpstr>Organisatorisk struktur?</vt:lpstr>
      <vt:lpstr>Dialog/rådgivning</vt:lpstr>
      <vt:lpstr>… likevel ikke rett frem</vt:lpstr>
      <vt:lpstr>Ådnaveien - rammesøknad</vt:lpstr>
      <vt:lpstr>Etter dialog – politisk godkjenning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Refleksjoner</vt:lpstr>
      <vt:lpstr>Takk for oppmerksomheten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 Johansen</dc:creator>
  <cp:lastModifiedBy>Ingrid Sævold Moe</cp:lastModifiedBy>
  <cp:revision>124</cp:revision>
  <cp:lastPrinted>2016-12-16T11:47:10Z</cp:lastPrinted>
  <dcterms:created xsi:type="dcterms:W3CDTF">2016-12-06T13:23:45Z</dcterms:created>
  <dcterms:modified xsi:type="dcterms:W3CDTF">2023-02-16T14:10:34Z</dcterms:modified>
</cp:coreProperties>
</file>